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1" r:id="rId1"/>
  </p:sldMasterIdLst>
  <p:notesMasterIdLst>
    <p:notesMasterId r:id="rId99"/>
  </p:notesMasterIdLst>
  <p:sldIdLst>
    <p:sldId id="580" r:id="rId2"/>
    <p:sldId id="575" r:id="rId3"/>
    <p:sldId id="576" r:id="rId4"/>
    <p:sldId id="581" r:id="rId5"/>
    <p:sldId id="577" r:id="rId6"/>
    <p:sldId id="256" r:id="rId7"/>
    <p:sldId id="566" r:id="rId8"/>
    <p:sldId id="564" r:id="rId9"/>
    <p:sldId id="508" r:id="rId10"/>
    <p:sldId id="308" r:id="rId11"/>
    <p:sldId id="413" r:id="rId12"/>
    <p:sldId id="285" r:id="rId13"/>
    <p:sldId id="270" r:id="rId14"/>
    <p:sldId id="257" r:id="rId15"/>
    <p:sldId id="288" r:id="rId16"/>
    <p:sldId id="289" r:id="rId17"/>
    <p:sldId id="263" r:id="rId18"/>
    <p:sldId id="286" r:id="rId19"/>
    <p:sldId id="287" r:id="rId20"/>
    <p:sldId id="521" r:id="rId21"/>
    <p:sldId id="523" r:id="rId22"/>
    <p:sldId id="275" r:id="rId23"/>
    <p:sldId id="537" r:id="rId24"/>
    <p:sldId id="558" r:id="rId25"/>
    <p:sldId id="276" r:id="rId26"/>
    <p:sldId id="515" r:id="rId27"/>
    <p:sldId id="309" r:id="rId28"/>
    <p:sldId id="426" r:id="rId29"/>
    <p:sldId id="571" r:id="rId30"/>
    <p:sldId id="572" r:id="rId31"/>
    <p:sldId id="425" r:id="rId32"/>
    <p:sldId id="544" r:id="rId33"/>
    <p:sldId id="424" r:id="rId34"/>
    <p:sldId id="278" r:id="rId35"/>
    <p:sldId id="559" r:id="rId36"/>
    <p:sldId id="307" r:id="rId37"/>
    <p:sldId id="551" r:id="rId38"/>
    <p:sldId id="422" r:id="rId39"/>
    <p:sldId id="330" r:id="rId40"/>
    <p:sldId id="574" r:id="rId41"/>
    <p:sldId id="311" r:id="rId42"/>
    <p:sldId id="553" r:id="rId43"/>
    <p:sldId id="347" r:id="rId44"/>
    <p:sldId id="507" r:id="rId45"/>
    <p:sldId id="539" r:id="rId46"/>
    <p:sldId id="349" r:id="rId47"/>
    <p:sldId id="568" r:id="rId48"/>
    <p:sldId id="414" r:id="rId49"/>
    <p:sldId id="353" r:id="rId50"/>
    <p:sldId id="316" r:id="rId51"/>
    <p:sldId id="552" r:id="rId52"/>
    <p:sldId id="481" r:id="rId53"/>
    <p:sldId id="541" r:id="rId54"/>
    <p:sldId id="540" r:id="rId55"/>
    <p:sldId id="563" r:id="rId56"/>
    <p:sldId id="570" r:id="rId57"/>
    <p:sldId id="274" r:id="rId58"/>
    <p:sldId id="502" r:id="rId59"/>
    <p:sldId id="265" r:id="rId60"/>
    <p:sldId id="519" r:id="rId61"/>
    <p:sldId id="538" r:id="rId62"/>
    <p:sldId id="261" r:id="rId63"/>
    <p:sldId id="530" r:id="rId64"/>
    <p:sldId id="525" r:id="rId65"/>
    <p:sldId id="531" r:id="rId66"/>
    <p:sldId id="517" r:id="rId67"/>
    <p:sldId id="282" r:id="rId68"/>
    <p:sldId id="271" r:id="rId69"/>
    <p:sldId id="497" r:id="rId70"/>
    <p:sldId id="314" r:id="rId71"/>
    <p:sldId id="266" r:id="rId72"/>
    <p:sldId id="504" r:id="rId73"/>
    <p:sldId id="259" r:id="rId74"/>
    <p:sldId id="503" r:id="rId75"/>
    <p:sldId id="510" r:id="rId76"/>
    <p:sldId id="260" r:id="rId77"/>
    <p:sldId id="522" r:id="rId78"/>
    <p:sldId id="501" r:id="rId79"/>
    <p:sldId id="516" r:id="rId80"/>
    <p:sldId id="377" r:id="rId81"/>
    <p:sldId id="534" r:id="rId82"/>
    <p:sldId id="527" r:id="rId83"/>
    <p:sldId id="557" r:id="rId84"/>
    <p:sldId id="569" r:id="rId85"/>
    <p:sldId id="554" r:id="rId86"/>
    <p:sldId id="546" r:id="rId87"/>
    <p:sldId id="548" r:id="rId88"/>
    <p:sldId id="547" r:id="rId89"/>
    <p:sldId id="535" r:id="rId90"/>
    <p:sldId id="273" r:id="rId91"/>
    <p:sldId id="549" r:id="rId92"/>
    <p:sldId id="573" r:id="rId93"/>
    <p:sldId id="386" r:id="rId94"/>
    <p:sldId id="528" r:id="rId95"/>
    <p:sldId id="562" r:id="rId96"/>
    <p:sldId id="567" r:id="rId97"/>
    <p:sldId id="529" r:id="rId9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uce Hagen" initials="BH" lastIdx="1" clrIdx="0">
    <p:extLst>
      <p:ext uri="{19B8F6BF-5375-455C-9EA6-DF929625EA0E}">
        <p15:presenceInfo xmlns:p15="http://schemas.microsoft.com/office/powerpoint/2012/main" userId="b3ff7bd3935f09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7F1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491" autoAdjust="0"/>
    <p:restoredTop sz="94660"/>
  </p:normalViewPr>
  <p:slideViewPr>
    <p:cSldViewPr snapToGrid="0">
      <p:cViewPr varScale="1">
        <p:scale>
          <a:sx n="60" d="100"/>
          <a:sy n="60" d="100"/>
        </p:scale>
        <p:origin x="200" y="1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98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676A6-15EF-4E0A-9FC7-13BBDB52B9BF}" type="datetimeFigureOut">
              <a:rPr lang="en-US" smtClean="0"/>
              <a:t>2/28/24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BEB79-5FDD-4AF1-81CD-E1DD0FCFA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94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BC78D-8ED0-2A4D-8B41-4FE64331567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021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6E0623D9-8B75-1667-ACBB-9C2B27AB6C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6FC55462-C6D0-67D0-1E51-5A5B4CA1D9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52F79-5809-8FC4-7FE9-35B2505373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D243B9-AD10-440F-86DD-76BE49F34A5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45CA-A258-40DC-92D5-B84C282EB08C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A7823-E042-4057-9964-AF1200C5EE8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815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45CA-A258-40DC-92D5-B84C282EB08C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A7823-E042-4057-9964-AF1200C5E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32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45CA-A258-40DC-92D5-B84C282EB08C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A7823-E042-4057-9964-AF1200C5E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42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E6B23D-052D-D7BF-292E-A4DEA89BA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CF5C1C-5B2C-FB33-F368-1674FA9A7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F301BC-761B-85C5-B692-9C595DE8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567" y="3244851"/>
            <a:ext cx="7810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037D-7934-4EA9-865F-2317F653D7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0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45CA-A258-40DC-92D5-B84C282EB08C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A7823-E042-4057-9964-AF1200C5E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0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45CA-A258-40DC-92D5-B84C282EB08C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A7823-E042-4057-9964-AF1200C5EE8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113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45CA-A258-40DC-92D5-B84C282EB08C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A7823-E042-4057-9964-AF1200C5E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59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45CA-A258-40DC-92D5-B84C282EB08C}" type="datetimeFigureOut">
              <a:rPr lang="en-US" smtClean="0"/>
              <a:t>2/28/24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A7823-E042-4057-9964-AF1200C5E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5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45CA-A258-40DC-92D5-B84C282EB08C}" type="datetimeFigureOut">
              <a:rPr lang="en-US" smtClean="0"/>
              <a:t>2/28/24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A7823-E042-4057-9964-AF1200C5E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3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45CA-A258-40DC-92D5-B84C282EB08C}" type="datetimeFigureOut">
              <a:rPr lang="en-US" smtClean="0"/>
              <a:t>2/28/24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A7823-E042-4057-9964-AF1200C5E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41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D3645CA-A258-40DC-92D5-B84C282EB08C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61A7823-E042-4057-9964-AF1200C5E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6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45CA-A258-40DC-92D5-B84C282EB08C}" type="datetimeFigureOut">
              <a:rPr lang="en-US" smtClean="0"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A7823-E042-4057-9964-AF1200C5E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3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D3645CA-A258-40DC-92D5-B84C282EB08C}" type="datetimeFigureOut">
              <a:rPr lang="en-US" smtClean="0"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61A7823-E042-4057-9964-AF1200C5EE8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55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www.winebusiness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for a garage&#10;&#10;Description automatically generated">
            <a:extLst>
              <a:ext uri="{FF2B5EF4-FFF2-40B4-BE49-F238E27FC236}">
                <a16:creationId xmlns:a16="http://schemas.microsoft.com/office/drawing/2014/main" id="{C1C24061-B505-C574-458F-3030CA988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7" y="0"/>
            <a:ext cx="11157066" cy="631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A1557-02D2-FB45-6B88-74FCF2282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Ink Free" panose="03080402000500000000" pitchFamily="66" charset="0"/>
              </a:rPr>
              <a:t>Tannins: (Polyphenolic </a:t>
            </a:r>
            <a:r>
              <a:rPr lang="en-US" sz="4400" b="1" dirty="0" err="1">
                <a:solidFill>
                  <a:schemeClr val="accent1"/>
                </a:solidFill>
                <a:latin typeface="Ink Free" panose="03080402000500000000" pitchFamily="66" charset="0"/>
              </a:rPr>
              <a:t>cmpds</a:t>
            </a:r>
            <a:r>
              <a:rPr lang="en-US" sz="4400" b="1" dirty="0">
                <a:solidFill>
                  <a:schemeClr val="accent1"/>
                </a:solidFill>
                <a:latin typeface="Ink Free" panose="03080402000500000000" pitchFamily="66" charset="0"/>
              </a:rPr>
              <a:t>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5867-AA41-C4F8-66AA-34E1FA712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98721" cy="4023360"/>
          </a:xfrm>
        </p:spPr>
        <p:txBody>
          <a:bodyPr>
            <a:normAutofit/>
          </a:bodyPr>
          <a:lstStyle/>
          <a:p>
            <a:pPr marL="365760" indent="-36576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that dry, astringent, and sometimes bitter taste …</a:t>
            </a:r>
          </a:p>
          <a:p>
            <a:pPr marL="365760" indent="-36576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or that </a:t>
            </a:r>
            <a:r>
              <a:rPr lang="en-US" sz="2400" b="1" u="sng" dirty="0">
                <a:solidFill>
                  <a:schemeClr val="tx1"/>
                </a:solidFill>
                <a:latin typeface="Candara" panose="020E0502030303020204" pitchFamily="34" charset="0"/>
              </a:rPr>
              <a:t>ripe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, soft, supple, velvety richness … and depth of color</a:t>
            </a:r>
          </a:p>
          <a:p>
            <a:pPr marL="365760" indent="-36576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provide body, texture (mouthfeel)</a:t>
            </a:r>
          </a:p>
          <a:p>
            <a:pPr marL="365760" indent="-36576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from skins, seeds, stems, and oak</a:t>
            </a:r>
          </a:p>
          <a:p>
            <a:pPr marL="365760" indent="-36576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protect against oxidation, and allow reds to age </a:t>
            </a:r>
            <a:r>
              <a:rPr lang="en-US" sz="2400" b="1" i="1" dirty="0">
                <a:solidFill>
                  <a:schemeClr val="tx1"/>
                </a:solidFill>
                <a:latin typeface="Candara" panose="020E0502030303020204" pitchFamily="34" charset="0"/>
              </a:rPr>
              <a:t>gracefully</a:t>
            </a:r>
          </a:p>
          <a:p>
            <a:pPr marL="365760" indent="-365760">
              <a:lnSpc>
                <a:spcPts val="25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347472" indent="-347472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b="0" i="0" dirty="0">
              <a:solidFill>
                <a:srgbClr val="111111"/>
              </a:solidFill>
              <a:effectLst/>
              <a:latin typeface="Candara" panose="020E0502030303020204" pitchFamily="34" charset="0"/>
            </a:endParaRP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D8EA60-776C-1B35-9CCD-8B43B4CE5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19" y="1845734"/>
            <a:ext cx="5068147" cy="4023360"/>
          </a:xfrm>
        </p:spPr>
        <p:txBody>
          <a:bodyPr>
            <a:normAutofit/>
          </a:bodyPr>
          <a:lstStyle/>
          <a:p>
            <a:pPr marL="365760" indent="-36576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too much can be off-putting</a:t>
            </a:r>
          </a:p>
          <a:p>
            <a:pPr marL="365760" indent="-36576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the trick: knowing how to manage them</a:t>
            </a:r>
          </a:p>
          <a:p>
            <a:pPr marL="365760" indent="-36576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extraction promoted by: enzymes, warmer fermentations, higher alcohol, and more frequent punching </a:t>
            </a:r>
          </a:p>
          <a:p>
            <a:pPr marL="365760" indent="-36576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moderated by cooler fermentations, fewer punch-downs, more racking, fining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006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7E250566-BDF2-4E3A-265A-7439008670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79" y="125736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chemeClr val="accent1"/>
                </a:solidFill>
                <a:latin typeface="Ink Free" panose="03080402000500000000" pitchFamily="66" charset="0"/>
              </a:rPr>
              <a:t>Process: From vine to bottle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4214A5-78DA-3BB0-40FC-2D9978E05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646698" cy="4023360"/>
          </a:xfrm>
        </p:spPr>
        <p:txBody>
          <a:bodyPr>
            <a:normAutofit fontScale="92500" lnSpcReduction="20000"/>
          </a:bodyPr>
          <a:lstStyle/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harvest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keeping grapes cool 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stemming/crushing/sorting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collecting grape ‘must’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chilling as needed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u="sng" dirty="0">
                <a:solidFill>
                  <a:schemeClr val="tx1"/>
                </a:solidFill>
                <a:latin typeface="Candara" panose="020E0502030303020204" pitchFamily="34" charset="0"/>
              </a:rPr>
              <a:t>sulfiting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enzymes/tannins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skin-contact (maceration)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testing (before fermentation)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adjustments: acidity, °Brix 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cold-soak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endParaRPr lang="en-US" altLang="en-US" sz="2400" b="1" dirty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endParaRPr lang="en-US" altLang="en-US" sz="2400" dirty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indent="-285750">
              <a:buFont typeface="Wingdings" panose="05000000000000000000" pitchFamily="2" charset="2"/>
              <a:buChar char="§"/>
              <a:defRPr/>
            </a:pPr>
            <a:endParaRPr lang="en-US" altLang="en-US" sz="2400" dirty="0">
              <a:solidFill>
                <a:schemeClr val="tx2"/>
              </a:solidFill>
              <a:latin typeface="Ink Free" panose="03080402000500000000" pitchFamily="66" charset="0"/>
            </a:endParaRP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altLang="en-US" dirty="0">
              <a:solidFill>
                <a:schemeClr val="tx2"/>
              </a:solidFill>
              <a:latin typeface="Ink Free" panose="03080402000500000000" pitchFamily="66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1D5C43F-684E-7D42-DD1A-76E13488C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45734"/>
            <a:ext cx="5753947" cy="4023360"/>
          </a:xfrm>
        </p:spPr>
        <p:txBody>
          <a:bodyPr>
            <a:normAutofit fontScale="92500" lnSpcReduction="20000"/>
          </a:bodyPr>
          <a:lstStyle/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fermentation 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tannins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nutrient management 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punching-downs (maceration) 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post-fermentation pressing/settling/racking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MLC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post-fermentation </a:t>
            </a:r>
            <a:r>
              <a:rPr lang="en-US" altLang="en-US" sz="2400" b="1" u="sng" dirty="0">
                <a:solidFill>
                  <a:schemeClr val="tx1"/>
                </a:solidFill>
                <a:latin typeface="Candara" panose="020E0502030303020204" pitchFamily="34" charset="0"/>
              </a:rPr>
              <a:t>sulfiting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racking 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maturation (bulk storage)/</a:t>
            </a:r>
            <a:r>
              <a:rPr lang="en-US" altLang="en-US" sz="2400" b="1" u="sng" dirty="0">
                <a:solidFill>
                  <a:schemeClr val="tx1"/>
                </a:solidFill>
                <a:latin typeface="Candara" panose="020E0502030303020204" pitchFamily="34" charset="0"/>
              </a:rPr>
              <a:t>sulfiting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fining and clarification/racking/filtering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bottling/</a:t>
            </a:r>
            <a:r>
              <a:rPr lang="en-US" altLang="en-US" sz="2400" b="1" u="sng" dirty="0">
                <a:solidFill>
                  <a:schemeClr val="tx1"/>
                </a:solidFill>
                <a:latin typeface="Candara" panose="020E0502030303020204" pitchFamily="34" charset="0"/>
              </a:rPr>
              <a:t>sulfiting</a:t>
            </a:r>
          </a:p>
          <a:p>
            <a:pPr indent="-285750">
              <a:buFont typeface="Wingdings" panose="05000000000000000000" pitchFamily="2" charset="2"/>
              <a:buChar char="§"/>
              <a:defRPr/>
            </a:pPr>
            <a:endParaRPr lang="en-US" altLang="en-US" sz="2400" dirty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indent="-285750">
              <a:buFont typeface="Wingdings" panose="05000000000000000000" pitchFamily="2" charset="2"/>
              <a:buChar char="§"/>
              <a:defRPr/>
            </a:pPr>
            <a:endParaRPr lang="en-US" altLang="en-US" sz="2000" dirty="0">
              <a:solidFill>
                <a:schemeClr val="tx2"/>
              </a:solidFill>
              <a:latin typeface="Ink Free" panose="03080402000500000000" pitchFamily="66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1D52F1-D6E2-FE52-EF36-0E433D110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0"/>
            <a:ext cx="84582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26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6FC6DC-3E28-8492-6C59-7F227331C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32385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08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D2F7B-15D8-41F0-29E5-126F3333C1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34836" y="1761653"/>
            <a:ext cx="6381750" cy="3752850"/>
          </a:xfrm>
        </p:spPr>
        <p:txBody>
          <a:bodyPr>
            <a:normAutofit lnSpcReduction="10000"/>
          </a:bodyPr>
          <a:lstStyle/>
          <a:p>
            <a:pPr marL="457200" marR="0" lvl="1" indent="-45720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c</a:t>
            </a:r>
            <a:r>
              <a:rPr lang="en-US" sz="24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Arial" panose="020B0604020202020204" pitchFamily="34" charset="0"/>
              </a:rPr>
              <a:t>olor and taste</a:t>
            </a:r>
            <a:endParaRPr lang="en-US" sz="2400" b="1" dirty="0">
              <a:solidFill>
                <a:schemeClr val="tx1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lvl="1" indent="-45720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ripe fruit flavors: sweet black berries, black cherries, black currants, </a:t>
            </a:r>
            <a:r>
              <a:rPr lang="en-US" sz="2400" b="1" u="sng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rather than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red cherry, cranberry, and pomegranate</a:t>
            </a:r>
            <a:endParaRPr lang="en-US" sz="2400" b="1" dirty="0">
              <a:solidFill>
                <a:schemeClr val="tx1"/>
              </a:solidFill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marR="0" lvl="1" indent="-45720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when fully </a:t>
            </a:r>
            <a:r>
              <a:rPr lang="en-US" sz="24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Arial" panose="020B0604020202020204" pitchFamily="34" charset="0"/>
              </a:rPr>
              <a:t>ripe, grapes should feel a little soft</a:t>
            </a:r>
            <a:endParaRPr lang="en-US" sz="2400" b="1" dirty="0">
              <a:solidFill>
                <a:schemeClr val="tx1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marR="0" lvl="1" indent="-45720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Arial" panose="020B0604020202020204" pitchFamily="34" charset="0"/>
              </a:rPr>
              <a:t>stems and seeds mostly brown</a:t>
            </a:r>
          </a:p>
          <a:p>
            <a:pPr marL="457200" marR="0" lvl="1" indent="-45720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Brix°</a:t>
            </a:r>
            <a:endParaRPr lang="en-US" sz="2400" b="1" dirty="0">
              <a:solidFill>
                <a:schemeClr val="tx1"/>
              </a:solidFill>
              <a:effectLst/>
              <a:latin typeface="Candara" panose="020E0502030303020204" pitchFamily="34" charset="0"/>
              <a:ea typeface="Arial" panose="020B0604020202020204" pitchFamily="34" charset="0"/>
            </a:endParaRPr>
          </a:p>
          <a:p>
            <a:pPr lvl="1">
              <a:lnSpc>
                <a:spcPts val="32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accent6">
                  <a:lumMod val="75000"/>
                </a:schemeClr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R="0"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000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4" descr="CABERNET - Consorzio Vini del Trentino">
            <a:extLst>
              <a:ext uri="{FF2B5EF4-FFF2-40B4-BE49-F238E27FC236}">
                <a16:creationId xmlns:a16="http://schemas.microsoft.com/office/drawing/2014/main" id="{E52B5419-94F4-2C02-7416-67C610B49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6337" y="845020"/>
            <a:ext cx="3110827" cy="466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9F026C-D8D8-39D5-F53B-41CC6CDF6739}"/>
              </a:ext>
            </a:extLst>
          </p:cNvPr>
          <p:cNvSpPr txBox="1"/>
          <p:nvPr/>
        </p:nvSpPr>
        <p:spPr>
          <a:xfrm>
            <a:off x="649669" y="1020331"/>
            <a:ext cx="6381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  <a:ea typeface="Arial" panose="020B0604020202020204" pitchFamily="34" charset="0"/>
              </a:rPr>
              <a:t>Harvest: knowing when to pick: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82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1A766ED7-341D-8E3E-45D0-95E7D7CE1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9697"/>
            <a:ext cx="6632154" cy="579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6A79F8-C294-B54C-A824-20B0C06299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5133" y="1151127"/>
            <a:ext cx="3716866" cy="5172557"/>
          </a:xfrm>
          <a:prstGeom prst="rect">
            <a:avLst/>
          </a:prstGeom>
        </p:spPr>
      </p:pic>
      <p:pic>
        <p:nvPicPr>
          <p:cNvPr id="4" name="Picture 4" descr="RAREno plant Dwarf Black vine grapes fruit 5 10 or 30 image 2">
            <a:extLst>
              <a:ext uri="{FF2B5EF4-FFF2-40B4-BE49-F238E27FC236}">
                <a16:creationId xmlns:a16="http://schemas.microsoft.com/office/drawing/2014/main" id="{C74FF35F-A9BC-0168-061A-B371A2AEF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403" y="3574839"/>
            <a:ext cx="2892730" cy="248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50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5B07B-FB73-44D3-7314-FD2DCA5463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3067" y="306036"/>
            <a:ext cx="5029200" cy="84666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Ink Free" panose="03080402000500000000" pitchFamily="66" charset="0"/>
              </a:rPr>
              <a:t>Refractometer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8CF0CA90-1903-1039-F703-40FD09781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5837" y="2086600"/>
            <a:ext cx="4133461" cy="413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A0E6F72-C699-5526-1B54-F2B363135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12" y="1322891"/>
            <a:ext cx="6846359" cy="451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215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A462E4F4-1AAE-B7C6-E57D-1C022A55C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3"/>
          <a:stretch/>
        </p:blipFill>
        <p:spPr bwMode="auto">
          <a:xfrm>
            <a:off x="722385" y="2014127"/>
            <a:ext cx="2786586" cy="282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567C86-43C0-8146-869D-DF2DBCE360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433" y="160866"/>
            <a:ext cx="5022850" cy="6697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3F516B-F1FC-3E78-392E-C402B637B570}"/>
              </a:ext>
            </a:extLst>
          </p:cNvPr>
          <p:cNvSpPr txBox="1"/>
          <p:nvPr/>
        </p:nvSpPr>
        <p:spPr>
          <a:xfrm>
            <a:off x="0" y="1002701"/>
            <a:ext cx="4525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Ink Free" panose="03080402000500000000" pitchFamily="66" charset="0"/>
                <a:ea typeface="Arial" panose="020B0604020202020204" pitchFamily="34" charset="0"/>
              </a:rPr>
              <a:t>Specific Gravity or °Brix/Balling Hydrometer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83789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A55906-DF7D-5DCD-462B-EA9BE00689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960" y="383896"/>
            <a:ext cx="2575228" cy="3600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EC2EA5-D97D-5A48-9241-22C9557813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8644" y="383896"/>
            <a:ext cx="2590024" cy="3600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DEC33E-3563-4910-CE04-ED1E70366B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280" y="354013"/>
            <a:ext cx="2602371" cy="3600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B4B159-826F-3CF0-D804-1080656295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8317" y="383896"/>
            <a:ext cx="2372422" cy="3600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1BEFDA-4A8B-C3DF-3A4C-E1DEE80B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855" y="4117491"/>
            <a:ext cx="6439286" cy="18745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Arial" panose="020B0604020202020204" pitchFamily="34" charset="0"/>
              </a:rPr>
              <a:t>Avoid clusters with mold, mildew, rot, sunburn, shatter, physical damage, extensive raisining</a:t>
            </a:r>
            <a:endParaRPr lang="en-US" sz="2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multi-row bird-netting protects from starlings, finches | plantra">
            <a:extLst>
              <a:ext uri="{FF2B5EF4-FFF2-40B4-BE49-F238E27FC236}">
                <a16:creationId xmlns:a16="http://schemas.microsoft.com/office/drawing/2014/main" id="{16B5B6AC-9B27-257E-A94F-08A9F7FFF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616" y="3522133"/>
            <a:ext cx="2863850" cy="28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174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12DA8A-6D92-9EB4-2C15-4AF25EF878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0866" y="0"/>
            <a:ext cx="2935817" cy="3914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2FA1F9-928E-4D10-0A36-BDF6E740D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17" y="338666"/>
            <a:ext cx="6742663" cy="4004733"/>
          </a:xfrm>
          <a:prstGeom prst="rect">
            <a:avLst/>
          </a:prstGeom>
        </p:spPr>
      </p:pic>
      <p:pic>
        <p:nvPicPr>
          <p:cNvPr id="1026" name="Picture 2" descr="Blue Grapes With Mold Stock Photo | Royalty-Free | FreeImages">
            <a:extLst>
              <a:ext uri="{FF2B5EF4-FFF2-40B4-BE49-F238E27FC236}">
                <a16:creationId xmlns:a16="http://schemas.microsoft.com/office/drawing/2014/main" id="{6EDBD8CF-19F9-4C4D-66C8-9F3171969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00" y="2446865"/>
            <a:ext cx="3244850" cy="432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5ED02A-CB5F-8089-B2EC-75EF3792F78D}"/>
              </a:ext>
            </a:extLst>
          </p:cNvPr>
          <p:cNvSpPr txBox="1"/>
          <p:nvPr/>
        </p:nvSpPr>
        <p:spPr>
          <a:xfrm>
            <a:off x="658640" y="4939595"/>
            <a:ext cx="4677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open sans" panose="020B0606030504020204" pitchFamily="34" charset="0"/>
              </a:rPr>
              <a:t>Avoid grapes with yellowish sulfur dust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53770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2">
            <a:extLst>
              <a:ext uri="{FF2B5EF4-FFF2-40B4-BE49-F238E27FC236}">
                <a16:creationId xmlns:a16="http://schemas.microsoft.com/office/drawing/2014/main" id="{6AC5A211-BFB8-34D5-F60B-239483B66537}"/>
              </a:ext>
            </a:extLst>
          </p:cNvPr>
          <p:cNvSpPr txBox="1"/>
          <p:nvPr/>
        </p:nvSpPr>
        <p:spPr>
          <a:xfrm>
            <a:off x="919480" y="291090"/>
            <a:ext cx="10353040" cy="5704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321457">
              <a:lnSpc>
                <a:spcPct val="107916"/>
              </a:lnSpc>
              <a:spcBef>
                <a:spcPts val="562"/>
              </a:spcBef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AGEND</a:t>
            </a:r>
            <a:r>
              <a:rPr lang="en-US" sz="4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 defTabSz="321457">
              <a:lnSpc>
                <a:spcPct val="107916"/>
              </a:lnSpc>
              <a:spcBef>
                <a:spcPts val="562"/>
              </a:spcBef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February 28, 2024</a:t>
            </a:r>
          </a:p>
          <a:p>
            <a:pPr algn="ctr" defTabSz="321457">
              <a:lnSpc>
                <a:spcPct val="107916"/>
              </a:lnSpc>
              <a:spcBef>
                <a:spcPts val="562"/>
              </a:spcBef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endParaRPr lang="en-US" sz="800" dirty="0">
              <a:latin typeface="Arial"/>
              <a:cs typeface="Arial"/>
            </a:endParaRPr>
          </a:p>
          <a:p>
            <a:pPr defTabSz="321457">
              <a:lnSpc>
                <a:spcPct val="150000"/>
              </a:lnSpc>
              <a:spcBef>
                <a:spcPts val="562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200" b="1" dirty="0">
                <a:latin typeface="Arial"/>
                <a:cs typeface="Arial"/>
              </a:rPr>
              <a:t>	 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President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Rose Feeney</a:t>
            </a:r>
          </a:p>
          <a:p>
            <a:pPr defTabSz="321457">
              <a:lnSpc>
                <a:spcPct val="150000"/>
              </a:lnSpc>
              <a:spcBef>
                <a:spcPts val="562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🍷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Welcome</a:t>
            </a:r>
          </a:p>
          <a:p>
            <a:pPr defTabSz="321457">
              <a:lnSpc>
                <a:spcPct val="150000"/>
              </a:lnSpc>
              <a:spcBef>
                <a:spcPts val="562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🍷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Words of Wisdom</a:t>
            </a:r>
          </a:p>
          <a:p>
            <a:pPr defTabSz="321457">
              <a:lnSpc>
                <a:spcPct val="150000"/>
              </a:lnSpc>
              <a:spcBef>
                <a:spcPts val="562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🍷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 Members &amp; Guests</a:t>
            </a:r>
          </a:p>
          <a:p>
            <a:pPr defTabSz="321457">
              <a:lnSpc>
                <a:spcPct val="150000"/>
              </a:lnSpc>
              <a:spcBef>
                <a:spcPts val="562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🍷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Dues are being collected by Sheila tonight for Cathleen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$50 for 2024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21457">
              <a:lnSpc>
                <a:spcPct val="150000"/>
              </a:lnSpc>
              <a:spcBef>
                <a:spcPts val="562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Kevin Holloway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Cork Purchase Update</a:t>
            </a:r>
          </a:p>
          <a:p>
            <a:pPr defTabSz="321457">
              <a:lnSpc>
                <a:spcPct val="150000"/>
              </a:lnSpc>
              <a:spcBef>
                <a:spcPts val="562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3347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14AFA-F7CA-80B9-287B-1CFB222BC6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108199"/>
            <a:ext cx="5606472" cy="42048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6DAC76-CE37-732A-07C9-31B80343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Ink Free" panose="03080402000500000000" pitchFamily="66" charset="0"/>
              </a:rPr>
              <a:t>Sanitation</a:t>
            </a:r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: clean and sanitize everything that the grapes, juice, or wine will make contact with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113EA-216C-3130-081D-E0803BED502D}"/>
              </a:ext>
            </a:extLst>
          </p:cNvPr>
          <p:cNvSpPr txBox="1"/>
          <p:nvPr/>
        </p:nvSpPr>
        <p:spPr>
          <a:xfrm>
            <a:off x="8325998" y="2800116"/>
            <a:ext cx="18278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04524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284DFA-3D3B-9E24-7B1A-560DFA6E8C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0" y="11017"/>
            <a:ext cx="8762081" cy="632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42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5414D-2A31-E9C0-BE0C-75F8D9FC41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368" y="-79872"/>
            <a:ext cx="8530728" cy="639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7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DF67F-D638-0AF5-947B-F2CB58EEF9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390" y="0"/>
            <a:ext cx="8453610" cy="634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45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Winery Tour Part 1: Grape Sorting - Naumes Crush &amp; Fermentation">
            <a:extLst>
              <a:ext uri="{FF2B5EF4-FFF2-40B4-BE49-F238E27FC236}">
                <a16:creationId xmlns:a16="http://schemas.microsoft.com/office/drawing/2014/main" id="{24A9A7EF-A9F6-89CD-67D3-447F4BF17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283" y="736071"/>
            <a:ext cx="85725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549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9E390-7309-7F13-0134-FF45AFC4EF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737" y="326720"/>
            <a:ext cx="4502088" cy="6002783"/>
          </a:xfrm>
          <a:prstGeom prst="rect">
            <a:avLst/>
          </a:prstGeom>
        </p:spPr>
      </p:pic>
      <p:pic>
        <p:nvPicPr>
          <p:cNvPr id="2" name="Picture 2" descr="EnoItalia Motorized Crusher Destemmer |  Stainless Steel Hopper | Adjustable Rubber Rollers | 110V">
            <a:extLst>
              <a:ext uri="{FF2B5EF4-FFF2-40B4-BE49-F238E27FC236}">
                <a16:creationId xmlns:a16="http://schemas.microsoft.com/office/drawing/2014/main" id="{48F05737-4C2F-269B-032C-800D165FE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105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3D7C8D-511E-FD11-E410-EC8075A9E6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9658" y="389165"/>
            <a:ext cx="4027714" cy="5370285"/>
          </a:xfrm>
          <a:prstGeom prst="rect">
            <a:avLst/>
          </a:prstGeom>
        </p:spPr>
      </p:pic>
      <p:pic>
        <p:nvPicPr>
          <p:cNvPr id="6" name="Picture 6" descr="Grape Crusher Destemmer - Electric with Stainless Finish">
            <a:extLst>
              <a:ext uri="{FF2B5EF4-FFF2-40B4-BE49-F238E27FC236}">
                <a16:creationId xmlns:a16="http://schemas.microsoft.com/office/drawing/2014/main" id="{42F2A197-5473-F2DC-2FDD-C698423B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5639" r="2412" b="13997"/>
          <a:stretch/>
        </p:blipFill>
        <p:spPr bwMode="auto">
          <a:xfrm>
            <a:off x="1307494" y="928740"/>
            <a:ext cx="4441372" cy="385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182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5BF84724-1D96-0205-B2A9-738EC5171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50" y="466725"/>
            <a:ext cx="88265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70275992-92C9-307E-A778-EAFF185B7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7434" y="793221"/>
            <a:ext cx="6959166" cy="74771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Pre-fermentation sulfite addition:</a:t>
            </a:r>
            <a:endParaRPr lang="en-US" altLang="en-US" sz="3600" b="1" baseline="-25000" dirty="0">
              <a:solidFill>
                <a:schemeClr val="accent1"/>
              </a:solidFill>
              <a:latin typeface="Ink Free" panose="03080402000500000000" pitchFamily="66" charset="0"/>
            </a:endParaRP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2B62C699-8A2E-B646-B474-01A9587D06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81288" y="1738843"/>
            <a:ext cx="8113712" cy="3874558"/>
          </a:xfrm>
        </p:spPr>
        <p:txBody>
          <a:bodyPr>
            <a:normAutofit/>
          </a:bodyPr>
          <a:lstStyle/>
          <a:p>
            <a:pPr marL="457200" indent="-457200">
              <a:lnSpc>
                <a:spcPts val="36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primarily to prevent microbial spoilage</a:t>
            </a:r>
          </a:p>
          <a:p>
            <a:pPr marL="457200" indent="-457200">
              <a:lnSpc>
                <a:spcPts val="36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also acts an antioxidant</a:t>
            </a:r>
          </a:p>
          <a:p>
            <a:pPr marL="457200" indent="-457200">
              <a:lnSpc>
                <a:spcPts val="36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based on </a:t>
            </a:r>
            <a:r>
              <a:rPr lang="en-US" altLang="en-US" sz="2400" b="1" dirty="0">
                <a:solidFill>
                  <a:schemeClr val="accent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volume of must</a:t>
            </a:r>
            <a:endParaRPr lang="en-US" altLang="en-US" sz="2400" dirty="0">
              <a:solidFill>
                <a:schemeClr val="accent1"/>
              </a:solidFill>
              <a:latin typeface="Candara" panose="020E0502030303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3600"/>
              </a:lnSpc>
              <a:spcBef>
                <a:spcPct val="0"/>
              </a:spcBef>
              <a:buFont typeface="Wingdings" panose="05000000000000000000" pitchFamily="2" charset="2"/>
              <a:buChar char="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35 to 50 ppm (mg/L), more for warm, damaged grapes </a:t>
            </a:r>
          </a:p>
          <a:p>
            <a:pPr marL="457200" indent="-457200">
              <a:lnSpc>
                <a:spcPts val="3600"/>
              </a:lnSpc>
              <a:spcBef>
                <a:spcPct val="0"/>
              </a:spcBef>
              <a:buFont typeface="Wingdings" panose="05000000000000000000" pitchFamily="2" charset="2"/>
              <a:buChar char="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chilling reduces amount of SO</a:t>
            </a:r>
            <a:r>
              <a:rPr lang="en-US" altLang="en-US" sz="2400" b="1" baseline="-25000" dirty="0">
                <a:solidFill>
                  <a:schemeClr val="tx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2 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needed</a:t>
            </a:r>
          </a:p>
          <a:p>
            <a:pPr marL="457200" indent="-457200">
              <a:lnSpc>
                <a:spcPts val="3600"/>
              </a:lnSpc>
              <a:spcBef>
                <a:spcPct val="0"/>
              </a:spcBef>
              <a:buFont typeface="Wingdings" panose="05000000000000000000" pitchFamily="2" charset="2"/>
              <a:buChar char="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&gt;50 ppm at fermentation may inhibit MLF </a:t>
            </a:r>
          </a:p>
          <a:p>
            <a:pPr marL="457200" indent="-457200">
              <a:lnSpc>
                <a:spcPts val="3600"/>
              </a:lnSpc>
              <a:spcBef>
                <a:spcPct val="0"/>
              </a:spcBef>
              <a:buFont typeface="Wingdings" panose="05000000000000000000" pitchFamily="2" charset="2"/>
              <a:buChar char="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mix thoroughly </a:t>
            </a:r>
            <a:r>
              <a:rPr lang="en-US" altLang="en-US" sz="2400" b="1" u="sng" dirty="0">
                <a:solidFill>
                  <a:schemeClr val="tx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before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 adding enzymes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C734D-DCEA-7553-A74F-91561394E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Potassium Metabisulfite (Powder)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203F1-7366-4F79-6543-804F4CF2D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04733"/>
          </a:xfrm>
        </p:spPr>
        <p:txBody>
          <a:bodyPr>
            <a:normAutofit/>
          </a:bodyPr>
          <a:lstStyle/>
          <a:p>
            <a:pPr marL="365760" indent="-36576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1000 lbs. of grapes produces about 90 gal. of must, after stemming and crushing, that’s ~3.5 hL (hL =26 gal)</a:t>
            </a:r>
          </a:p>
          <a:p>
            <a:pPr marL="365760" indent="-36576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actual volume depends on size of grapes</a:t>
            </a:r>
          </a:p>
          <a:p>
            <a:pPr marL="365760" indent="-36576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add 8.9 g/hL or 0.326 g/gal of must to add 50 ppm</a:t>
            </a:r>
          </a:p>
          <a:p>
            <a:pPr marL="365760" indent="-36576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 32-gal food-grade fermenter holds about 1hL to the ring, so add ~9 g</a:t>
            </a:r>
          </a:p>
          <a:p>
            <a:pPr marL="365760" indent="-36576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in a macrobin, add 31.5 g (9 X 3.5 = 31.5 g)</a:t>
            </a:r>
          </a:p>
          <a:p>
            <a:pPr marL="365760" indent="-36576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least expensive </a:t>
            </a:r>
          </a:p>
          <a:p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31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EB8409-FDB6-F7C7-941B-BF1EBF6C2563}"/>
              </a:ext>
            </a:extLst>
          </p:cNvPr>
          <p:cNvSpPr txBox="1"/>
          <p:nvPr/>
        </p:nvSpPr>
        <p:spPr>
          <a:xfrm>
            <a:off x="1069602" y="139849"/>
            <a:ext cx="10052796" cy="6117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21457">
              <a:lnSpc>
                <a:spcPct val="150000"/>
              </a:lnSpc>
              <a:spcBef>
                <a:spcPts val="562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Gary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Alvey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21457">
              <a:lnSpc>
                <a:spcPct val="150000"/>
              </a:lnSpc>
              <a:spcBef>
                <a:spcPts val="562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🍷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  <a:p>
            <a:pPr defTabSz="321457">
              <a:lnSpc>
                <a:spcPct val="150000"/>
              </a:lnSpc>
              <a:spcBef>
                <a:spcPts val="562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🍷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Member Area</a:t>
            </a:r>
          </a:p>
          <a:p>
            <a:pPr defTabSz="321457">
              <a:lnSpc>
                <a:spcPct val="150000"/>
              </a:lnSpc>
              <a:spcBef>
                <a:spcPts val="562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🍷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Bob Bennett’s (GENCO’s Founder) Celebration of Life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21457">
              <a:lnSpc>
                <a:spcPct val="150000"/>
              </a:lnSpc>
              <a:spcBef>
                <a:spcPts val="562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Lou Marek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21457">
              <a:lnSpc>
                <a:spcPct val="150000"/>
              </a:lnSpc>
              <a:spcBef>
                <a:spcPts val="562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🍷   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on GENCO Wine Competition - May 2nd</a:t>
            </a:r>
          </a:p>
          <a:p>
            <a:pPr defTabSz="321457">
              <a:lnSpc>
                <a:spcPct val="150000"/>
              </a:lnSpc>
              <a:spcBef>
                <a:spcPts val="562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🍷   </a:t>
            </a:r>
            <a:r>
              <a:rPr lang="en-US" sz="2400" b="1" dirty="0">
                <a:solidFill>
                  <a:srgbClr val="98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“Save the Date” 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Awards Dinner - May 18</a:t>
            </a:r>
            <a:r>
              <a:rPr 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</a:p>
          <a:p>
            <a:pPr defTabSz="321457">
              <a:lnSpc>
                <a:spcPct val="150000"/>
              </a:lnSpc>
              <a:spcBef>
                <a:spcPts val="562"/>
              </a:spcBef>
              <a:buSzPct val="100000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 lang="en-US" sz="2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98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~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Social Afterward Tonight </a:t>
            </a:r>
            <a:r>
              <a:rPr lang="en-US" sz="2400" b="1" dirty="0">
                <a:solidFill>
                  <a:srgbClr val="98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~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🍷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18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EA0CE-CDA9-90A6-5B48-A95D8C0F8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397422"/>
            <a:ext cx="10117667" cy="132441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D97F11"/>
                </a:solidFill>
                <a:latin typeface="Ink Free" panose="03080402000500000000" pitchFamily="66" charset="0"/>
              </a:rPr>
              <a:t>PMBS additions for must: </a:t>
            </a:r>
            <a:r>
              <a:rPr lang="en-US" sz="3100" b="1" dirty="0">
                <a:solidFill>
                  <a:schemeClr val="tx1"/>
                </a:solidFill>
                <a:latin typeface="Ink Free" panose="03080402000500000000" pitchFamily="66" charset="0"/>
                <a:ea typeface="Arial" panose="020B0604020202020204" pitchFamily="34" charset="0"/>
              </a:rPr>
              <a:t>based on a ton, 1/2-ton, or hLs of must</a:t>
            </a:r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  <a:ea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382AB-F03D-4D24-FA91-8B313C788F88}"/>
              </a:ext>
            </a:extLst>
          </p:cNvPr>
          <p:cNvSpPr txBox="1"/>
          <p:nvPr/>
        </p:nvSpPr>
        <p:spPr>
          <a:xfrm>
            <a:off x="3335866" y="1762760"/>
            <a:ext cx="728980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ts val="12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b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457200" marR="0">
              <a:lnSpc>
                <a:spcPts val="12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Grams PMBS to add = </a:t>
            </a:r>
          </a:p>
          <a:p>
            <a:pPr marL="457200" marR="0">
              <a:lnSpc>
                <a:spcPts val="12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mg/L (ppm) desired SO</a:t>
            </a:r>
            <a:r>
              <a:rPr lang="en-US" sz="1600" b="1" baseline="-250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</a:t>
            </a:r>
            <a:r>
              <a:rPr lang="en-US" sz="16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(total) x L (Liters) of must</a:t>
            </a:r>
          </a:p>
          <a:p>
            <a:pPr marL="457200" marR="0"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				0.56 X 1000</a:t>
            </a:r>
          </a:p>
          <a:p>
            <a:pPr marL="457200" marR="0">
              <a:spcBef>
                <a:spcPts val="0"/>
              </a:spcBef>
              <a:spcAft>
                <a:spcPts val="300"/>
              </a:spcAft>
            </a:pPr>
            <a:r>
              <a:rPr lang="en-US" sz="1600" b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Potassium metabisulfite addition guidelines (winy: Enartis) </a:t>
            </a:r>
          </a:p>
          <a:p>
            <a:pPr marL="457200" marR="0"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SO</a:t>
            </a:r>
            <a:r>
              <a:rPr lang="en-US" sz="1600" b="1" baseline="-250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</a:t>
            </a:r>
            <a:r>
              <a:rPr lang="en-US" sz="16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(mg/L)   g/hL (26gal.)      g/barrel   	    g/1,000 gal     	lbs./1,000 gal</a:t>
            </a:r>
          </a:p>
          <a:p>
            <a:pPr marL="457200" marR="0"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5 			0.9 			2 			33 			0.07 </a:t>
            </a:r>
          </a:p>
          <a:p>
            <a:pPr marL="457200" marR="0"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10 			1.8 			4 			65 			0.14 </a:t>
            </a:r>
          </a:p>
          <a:p>
            <a:pPr marL="457200" marR="0"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30 			5.4 			12 			196 			0.43 </a:t>
            </a:r>
          </a:p>
          <a:p>
            <a:pPr marL="457200" marR="0"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solidFill>
                  <a:schemeClr val="accent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50			8.9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			</a:t>
            </a:r>
            <a:r>
              <a:rPr lang="en-US" sz="16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20 			326 			0.72</a:t>
            </a:r>
          </a:p>
          <a:p>
            <a:pPr marL="457200" marR="0"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60 			10.7 			23 			392 			0.86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48B7EB-0BAC-9FD2-6FEF-BFBAFC9DE4B9}"/>
              </a:ext>
            </a:extLst>
          </p:cNvPr>
          <p:cNvCxnSpPr/>
          <p:nvPr/>
        </p:nvCxnSpPr>
        <p:spPr>
          <a:xfrm>
            <a:off x="3699932" y="3783304"/>
            <a:ext cx="622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0C2F62-D590-9230-9FC3-CC9B1E02E5AB}"/>
              </a:ext>
            </a:extLst>
          </p:cNvPr>
          <p:cNvCxnSpPr/>
          <p:nvPr/>
        </p:nvCxnSpPr>
        <p:spPr>
          <a:xfrm>
            <a:off x="3335866" y="220133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CCF389-5179-91C2-924A-EDF1FDB20C4A}"/>
              </a:ext>
            </a:extLst>
          </p:cNvPr>
          <p:cNvCxnSpPr>
            <a:cxnSpLocks/>
          </p:cNvCxnSpPr>
          <p:nvPr/>
        </p:nvCxnSpPr>
        <p:spPr>
          <a:xfrm>
            <a:off x="3924299" y="2421467"/>
            <a:ext cx="426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7CD70C-D86E-537D-29C6-18B54BFF208E}"/>
              </a:ext>
            </a:extLst>
          </p:cNvPr>
          <p:cNvCxnSpPr>
            <a:cxnSpLocks/>
          </p:cNvCxnSpPr>
          <p:nvPr/>
        </p:nvCxnSpPr>
        <p:spPr>
          <a:xfrm>
            <a:off x="3708397" y="3783304"/>
            <a:ext cx="0" cy="13172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A146B90-9D3F-6C42-9E36-56E34160C7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08" y="1979507"/>
            <a:ext cx="2608407" cy="34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88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F1AE17D4-F21F-A6A7-D1BD-C31F3D56EBC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66112" y="1521190"/>
            <a:ext cx="5992053" cy="2057400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26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convenient, economic, </a:t>
            </a:r>
            <a:r>
              <a:rPr lang="en-US" altLang="en-US" sz="2600" b="1" u="sng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needs stirring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26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75 g PMBS to a 750 ml bottle and fill ~25.4oz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26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100 g in a liter bottle and fill (~34oz)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26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1 ml per L of juice or wine is the same as 1 ppm: 1000 </a:t>
            </a:r>
            <a:r>
              <a:rPr lang="en-US" altLang="en-US" sz="2600" b="1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mg</a:t>
            </a:r>
            <a:r>
              <a:rPr lang="en-US" altLang="en-US" sz="26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 in a ml, and 1000 </a:t>
            </a:r>
            <a:r>
              <a:rPr lang="en-US" altLang="en-US" sz="2600" b="1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ml</a:t>
            </a:r>
            <a:r>
              <a:rPr lang="en-US" altLang="en-US" sz="26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 in a </a:t>
            </a:r>
            <a:r>
              <a:rPr lang="en-US" altLang="en-US" sz="2600" b="1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L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endParaRPr lang="en-US" altLang="en-US" sz="2600" dirty="0">
              <a:solidFill>
                <a:schemeClr val="tx2"/>
              </a:solidFill>
              <a:latin typeface="Candara" panose="020E0502030303020204" pitchFamily="34" charset="0"/>
              <a:ea typeface="Times New Roman" panose="02020603050405020304" pitchFamily="18" charset="0"/>
              <a:cs typeface="Trebuchet MS" panose="020B0603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sz="2400" dirty="0">
              <a:solidFill>
                <a:schemeClr val="tx2"/>
              </a:solidFill>
              <a:latin typeface="Candara" panose="020E0502030303020204" pitchFamily="34" charset="0"/>
              <a:ea typeface="Times New Roman" panose="02020603050405020304" pitchFamily="18" charset="0"/>
              <a:cs typeface="Trebuchet MS" panose="020B0603020202020204" pitchFamily="34" charset="0"/>
            </a:endParaRPr>
          </a:p>
        </p:txBody>
      </p:sp>
      <p:sp>
        <p:nvSpPr>
          <p:cNvPr id="44034" name="Title 1">
            <a:extLst>
              <a:ext uri="{FF2B5EF4-FFF2-40B4-BE49-F238E27FC236}">
                <a16:creationId xmlns:a16="http://schemas.microsoft.com/office/drawing/2014/main" id="{D4BDFFFF-270C-A17A-B6C7-07C3D8BA66B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06680" y="454390"/>
            <a:ext cx="9039225" cy="1066800"/>
          </a:xfrm>
        </p:spPr>
        <p:txBody>
          <a:bodyPr>
            <a:normAutofit/>
          </a:bodyPr>
          <a:lstStyle/>
          <a:p>
            <a:r>
              <a:rPr lang="en-US" altLang="en-US" sz="4400" b="1" dirty="0">
                <a:solidFill>
                  <a:schemeClr val="accent1"/>
                </a:solidFill>
                <a:latin typeface="Ink Free" panose="03080402000500000000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10% stock solution:</a:t>
            </a:r>
          </a:p>
        </p:txBody>
      </p:sp>
      <p:pic>
        <p:nvPicPr>
          <p:cNvPr id="44036" name="Picture 5">
            <a:extLst>
              <a:ext uri="{FF2B5EF4-FFF2-40B4-BE49-F238E27FC236}">
                <a16:creationId xmlns:a16="http://schemas.microsoft.com/office/drawing/2014/main" id="{611C595B-193F-6561-51F7-D0BF55EB1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5856" y="948073"/>
            <a:ext cx="3478443" cy="496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>
            <a:extLst>
              <a:ext uri="{FF2B5EF4-FFF2-40B4-BE49-F238E27FC236}">
                <a16:creationId xmlns:a16="http://schemas.microsoft.com/office/drawing/2014/main" id="{F3C7749C-3591-1844-B5D6-E85E5B3B9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990" y="3653750"/>
            <a:ext cx="3006951" cy="225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043E39-973F-2BD8-2601-53255FAA2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708" y="1062182"/>
            <a:ext cx="10390910" cy="979978"/>
          </a:xfrm>
        </p:spPr>
        <p:txBody>
          <a:bodyPr>
            <a:noAutofit/>
          </a:bodyPr>
          <a:lstStyle/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kumimoji="0" lang="en-US" altLang="en-US" sz="3600" b="0" i="0" u="none" strike="noStrike" cap="none" normalizeH="0" baseline="-30000" dirty="0">
                <a:ln>
                  <a:noFill/>
                </a:ln>
                <a:solidFill>
                  <a:schemeClr val="accent1"/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de-DE" altLang="en-US" sz="36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Ink Free" panose="03080402000500000000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 addition: 10% (5.6%) solution (Winy: Enartis)</a:t>
            </a:r>
            <a:b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Ink Free" panose="03080402000500000000" pitchFamily="66" charset="0"/>
              </a:rPr>
            </a:br>
            <a:endParaRPr lang="en-US" sz="3600" dirty="0">
              <a:solidFill>
                <a:schemeClr val="accent1"/>
              </a:solidFill>
              <a:latin typeface="Ink Free" panose="03080402000500000000" pitchFamily="66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67E9699-0830-2F79-B4CF-C46ECAAB7E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1984302"/>
              </p:ext>
            </p:extLst>
          </p:nvPr>
        </p:nvGraphicFramePr>
        <p:xfrm>
          <a:off x="2412693" y="2390661"/>
          <a:ext cx="7646262" cy="307416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30433">
                  <a:extLst>
                    <a:ext uri="{9D8B030D-6E8A-4147-A177-3AD203B41FA5}">
                      <a16:colId xmlns:a16="http://schemas.microsoft.com/office/drawing/2014/main" val="3171997343"/>
                    </a:ext>
                  </a:extLst>
                </a:gridCol>
                <a:gridCol w="1494097">
                  <a:extLst>
                    <a:ext uri="{9D8B030D-6E8A-4147-A177-3AD203B41FA5}">
                      <a16:colId xmlns:a16="http://schemas.microsoft.com/office/drawing/2014/main" val="1895533441"/>
                    </a:ext>
                  </a:extLst>
                </a:gridCol>
                <a:gridCol w="1375936">
                  <a:extLst>
                    <a:ext uri="{9D8B030D-6E8A-4147-A177-3AD203B41FA5}">
                      <a16:colId xmlns:a16="http://schemas.microsoft.com/office/drawing/2014/main" val="4231904094"/>
                    </a:ext>
                  </a:extLst>
                </a:gridCol>
                <a:gridCol w="1218715">
                  <a:extLst>
                    <a:ext uri="{9D8B030D-6E8A-4147-A177-3AD203B41FA5}">
                      <a16:colId xmlns:a16="http://schemas.microsoft.com/office/drawing/2014/main" val="3740872675"/>
                    </a:ext>
                  </a:extLst>
                </a:gridCol>
                <a:gridCol w="1218715">
                  <a:extLst>
                    <a:ext uri="{9D8B030D-6E8A-4147-A177-3AD203B41FA5}">
                      <a16:colId xmlns:a16="http://schemas.microsoft.com/office/drawing/2014/main" val="315537333"/>
                    </a:ext>
                  </a:extLst>
                </a:gridCol>
                <a:gridCol w="1108366">
                  <a:extLst>
                    <a:ext uri="{9D8B030D-6E8A-4147-A177-3AD203B41FA5}">
                      <a16:colId xmlns:a16="http://schemas.microsoft.com/office/drawing/2014/main" val="3286629232"/>
                    </a:ext>
                  </a:extLst>
                </a:gridCol>
              </a:tblGrid>
              <a:tr h="202069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       5gal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    10 gal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   15 gal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   30 gal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  60 gal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36959931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 ppm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3.38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6.76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10.14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20.28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40.56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24327881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15ppm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5.07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10.14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15.21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30.42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60.84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27708521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 ppm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6.76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13.52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20.58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40.56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81.12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44771460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 ppm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8.45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25.35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50.76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101.39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59681070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 ppm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10.41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20.28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30.42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60.84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121.67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00079196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35 ppm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11.83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23.66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35.49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70.98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141.95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59243424"/>
                  </a:ext>
                </a:extLst>
              </a:tr>
              <a:tr h="4103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50 ppm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33.8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50.7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104.39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202.79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3433290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407B603-939E-AC45-BBFC-23638FA3373A}"/>
              </a:ext>
            </a:extLst>
          </p:cNvPr>
          <p:cNvSpPr txBox="1"/>
          <p:nvPr/>
        </p:nvSpPr>
        <p:spPr>
          <a:xfrm>
            <a:off x="2964874" y="18574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 ppm = 1 mg/L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84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7A1C707E-27FC-D418-D370-37DC943B475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05433" y="66087"/>
            <a:ext cx="6189663" cy="82391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Ink Free" panose="03080402000500000000" pitchFamily="66" charset="0"/>
                <a:ea typeface="Times New Roman" panose="02020603050405020304" pitchFamily="18" charset="0"/>
                <a:cs typeface="Trebuchet MS" panose="020B0603020202020204" pitchFamily="34" charset="0"/>
              </a:rPr>
              <a:t>SO2 effervescent form:</a:t>
            </a:r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00D23B72-94C6-62F1-E284-61586C6C9E2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55479" y="1377158"/>
            <a:ext cx="6567873" cy="476567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914400" algn="l"/>
              </a:tabLst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More expensive, don’t need to measure and you don’t have to stir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914400" algn="l"/>
              </a:tabLst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Need 6 2-g packets/tabs to add 50 ppm to 25-gal of </a:t>
            </a:r>
            <a:r>
              <a:rPr lang="en-US" altLang="en-US" sz="2400" b="1" u="sng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must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 in a 32-gallon fermenting bin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914400" algn="l"/>
              </a:tabLst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A 2-g packet will add 36 ppm to 15-gal of wine in a keg,  and 9 ppm in a 59-gal barrel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914400" algn="l"/>
              </a:tabLst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A 5-g packet will add 23 ppm to 59-gal of wine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914400" algn="l"/>
              </a:tabLst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Best for dosing wine </a:t>
            </a:r>
          </a:p>
          <a:p>
            <a:pPr marL="457200" indent="-457200">
              <a:lnSpc>
                <a:spcPts val="2000"/>
              </a:lnSpc>
              <a:buNone/>
              <a:tabLst>
                <a:tab pos="914400" algn="l"/>
              </a:tabLst>
              <a:defRPr/>
            </a:pPr>
            <a:r>
              <a:rPr lang="en-US" altLang="en-US" sz="2400" dirty="0">
                <a:solidFill>
                  <a:schemeClr val="tx2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rebuchet MS" panose="020B0603020202020204" pitchFamily="34" charset="0"/>
              </a:rPr>
              <a:t>       </a:t>
            </a:r>
          </a:p>
          <a:p>
            <a:pPr marL="457200" indent="0">
              <a:lnSpc>
                <a:spcPct val="80000"/>
              </a:lnSpc>
              <a:buNone/>
              <a:tabLst>
                <a:tab pos="914400" algn="l"/>
              </a:tabLst>
              <a:defRPr/>
            </a:pPr>
            <a:endParaRPr lang="en-US" altLang="en-US" sz="2400" dirty="0">
              <a:solidFill>
                <a:schemeClr val="tx2"/>
              </a:solidFill>
              <a:latin typeface="Candara" panose="020E0502030303020204" pitchFamily="34" charset="0"/>
              <a:ea typeface="Times New Roman" panose="02020603050405020304" pitchFamily="18" charset="0"/>
              <a:cs typeface="Trebuchet MS" panose="020B0603020202020204" pitchFamily="34" charset="0"/>
            </a:endParaRPr>
          </a:p>
          <a:p>
            <a:pPr>
              <a:tabLst>
                <a:tab pos="914400" algn="l"/>
              </a:tabLst>
              <a:defRPr/>
            </a:pPr>
            <a:endParaRPr lang="en-US" altLang="en-US" dirty="0">
              <a:ea typeface="Times New Roman" panose="02020603050405020304" pitchFamily="18" charset="0"/>
              <a:cs typeface="Trebuchet MS" panose="020B0603020202020204" pitchFamily="34" charset="0"/>
            </a:endParaRPr>
          </a:p>
        </p:txBody>
      </p:sp>
      <p:pic>
        <p:nvPicPr>
          <p:cNvPr id="46085" name="Picture 4">
            <a:extLst>
              <a:ext uri="{FF2B5EF4-FFF2-40B4-BE49-F238E27FC236}">
                <a16:creationId xmlns:a16="http://schemas.microsoft.com/office/drawing/2014/main" id="{9A289560-A876-4F99-7CA2-71BDBC830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0924" y="3591510"/>
            <a:ext cx="3285597" cy="246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>
            <a:extLst>
              <a:ext uri="{FF2B5EF4-FFF2-40B4-BE49-F238E27FC236}">
                <a16:creationId xmlns:a16="http://schemas.microsoft.com/office/drawing/2014/main" id="{4BA60BFA-CF53-0473-0E65-C67FB7CE9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8300" y="275432"/>
            <a:ext cx="2698750" cy="367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Image result for effervescent SO2 tablets for sulfiting wine">
            <a:extLst>
              <a:ext uri="{FF2B5EF4-FFF2-40B4-BE49-F238E27FC236}">
                <a16:creationId xmlns:a16="http://schemas.microsoft.com/office/drawing/2014/main" id="{ADCE6E39-9EFB-77FE-9169-8A7C5D62E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3352" y="1383505"/>
            <a:ext cx="22764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2287CD-7AB3-1636-4260-1B01547C4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928" y="457202"/>
            <a:ext cx="7055325" cy="52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37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D3309-75E6-BBE5-325F-76625C892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7" y="576554"/>
            <a:ext cx="4152900" cy="8556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Maceration: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66DCE-079A-6E4D-81C9-0722C73973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9667" y="1432216"/>
            <a:ext cx="10058400" cy="1158875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effectLst/>
                <a:latin typeface="-apple-system"/>
              </a:rPr>
              <a:t>extraction of color, tannins, and flavor/aroma components from the skins as they soak </a:t>
            </a:r>
            <a:r>
              <a:rPr lang="en-US" b="1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and soften in the juice, ferment and later during MLC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adjust length and intensity of maceration – for desired style or variety</a:t>
            </a:r>
            <a:endParaRPr lang="en-US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A4EC2999-ED26-87DA-AF84-273C8FE36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25" y="2758175"/>
            <a:ext cx="10489949" cy="324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364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>
            <a:extLst>
              <a:ext uri="{FF2B5EF4-FFF2-40B4-BE49-F238E27FC236}">
                <a16:creationId xmlns:a16="http://schemas.microsoft.com/office/drawing/2014/main" id="{DD37D22C-2CEA-07CD-DF26-2A51C0440FB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39982" y="370945"/>
            <a:ext cx="9948863" cy="9064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Cold-soak (skin contact) or maceration:</a:t>
            </a:r>
          </a:p>
        </p:txBody>
      </p:sp>
      <p:sp>
        <p:nvSpPr>
          <p:cNvPr id="51203" name="Rectangle 5">
            <a:extLst>
              <a:ext uri="{FF2B5EF4-FFF2-40B4-BE49-F238E27FC236}">
                <a16:creationId xmlns:a16="http://schemas.microsoft.com/office/drawing/2014/main" id="{A8D74C24-A2BD-327F-FA39-EF4348CC18D2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799494" y="1453092"/>
            <a:ext cx="5296505" cy="4515908"/>
          </a:xfrm>
        </p:spPr>
        <p:txBody>
          <a:bodyPr>
            <a:normAutofit/>
          </a:bodyPr>
          <a:lstStyle/>
          <a:p>
            <a:pPr marL="457200" indent="-457200" eaLnBrk="1" hangingPunct="1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‘water extraction’</a:t>
            </a:r>
          </a:p>
          <a:p>
            <a:pPr marL="457200" indent="-457200" eaLnBrk="1" hangingPunct="1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Pro: increased extraction of aromatics, varietal character, color, and </a:t>
            </a:r>
            <a:r>
              <a:rPr lang="en-US" altLang="en-US" sz="2400" b="1" u="sng" dirty="0">
                <a:solidFill>
                  <a:schemeClr val="tx1"/>
                </a:solidFill>
                <a:latin typeface="Candara" panose="020E0502030303020204" pitchFamily="34" charset="0"/>
              </a:rPr>
              <a:t>skin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tannins</a:t>
            </a:r>
          </a:p>
          <a:p>
            <a:pPr marL="457200" indent="-457200" eaLnBrk="1" hangingPunct="1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Con: exposure to spoilage organisms if not cold enough, or spontaneous fermentation</a:t>
            </a:r>
          </a:p>
          <a:p>
            <a:pPr marL="457200" indent="-457200" eaLnBrk="1" hangingPunct="1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time: 2 to 5 days  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SO</a:t>
            </a:r>
            <a:r>
              <a:rPr lang="en-US" altLang="en-US" sz="2400" b="1" baseline="-25000" dirty="0">
                <a:solidFill>
                  <a:schemeClr val="tx1"/>
                </a:solidFill>
                <a:latin typeface="Candara" panose="020E0502030303020204" pitchFamily="34" charset="0"/>
              </a:rPr>
              <a:t>2 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is</a:t>
            </a:r>
            <a:r>
              <a:rPr lang="en-US" altLang="en-US" sz="2400" b="1" baseline="-250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essential</a:t>
            </a:r>
            <a:endParaRPr lang="en-US" altLang="en-US" sz="2400" b="1" baseline="-250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keep cold &lt;50</a:t>
            </a:r>
            <a:r>
              <a:rPr lang="en-US" altLang="en-US" sz="2400" b="1" baseline="30000" dirty="0">
                <a:solidFill>
                  <a:schemeClr val="tx1"/>
                </a:solidFill>
                <a:latin typeface="Candara" panose="020E0502030303020204" pitchFamily="34" charset="0"/>
                <a:cs typeface="Tahoma" panose="020B0604030504040204" pitchFamily="34" charset="0"/>
              </a:rPr>
              <a:t>º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F</a:t>
            </a:r>
          </a:p>
          <a:p>
            <a:pPr marL="457200" indent="-457200" eaLnBrk="1" hangingPunct="1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best for Pinot, Grenache, Zin  </a:t>
            </a:r>
          </a:p>
          <a:p>
            <a:pPr marL="457200" indent="-457200" eaLnBrk="1" hangingPunct="1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blanket with inert gas (dry-ice)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E80EE508-45B4-5BEE-FF24-6792950E7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7644" y="1400703"/>
            <a:ext cx="5503334" cy="412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4AE3ACF-800E-8277-E398-72B30A9A1295}"/>
              </a:ext>
            </a:extLst>
          </p:cNvPr>
          <p:cNvSpPr txBox="1">
            <a:spLocks noChangeArrowheads="1"/>
          </p:cNvSpPr>
          <p:nvPr/>
        </p:nvSpPr>
        <p:spPr>
          <a:xfrm>
            <a:off x="7173576" y="3569854"/>
            <a:ext cx="270702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>
                <a:latin typeface="Candara" panose="020E0502030303020204" pitchFamily="34" charset="0"/>
              </a:rPr>
              <a:t>Fill level</a:t>
            </a:r>
          </a:p>
        </p:txBody>
      </p:sp>
    </p:spTree>
    <p:extLst>
      <p:ext uri="{BB962C8B-B14F-4D97-AF65-F5344CB8AC3E}">
        <p14:creationId xmlns:p14="http://schemas.microsoft.com/office/powerpoint/2010/main" val="912046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89F30F-6D7F-D2B0-5058-F8308CB6C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938" y="175491"/>
            <a:ext cx="8442462" cy="63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18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82EBE4F-D8CB-D782-4063-F2E7F23C8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366933" cy="477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dry ice in winemaking ">
            <a:extLst>
              <a:ext uri="{FF2B5EF4-FFF2-40B4-BE49-F238E27FC236}">
                <a16:creationId xmlns:a16="http://schemas.microsoft.com/office/drawing/2014/main" id="{1615814C-6ABE-A368-F4B0-B0306735C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905" y="614913"/>
            <a:ext cx="3916234" cy="219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10342-6DED-2086-E1C4-0858EEB7C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34203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Benefits of cold soak?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4CC27-4D2D-5BAE-2B8D-E33A54492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180320" cy="4023360"/>
          </a:xfrm>
        </p:spPr>
        <p:txBody>
          <a:bodyPr>
            <a:normAutofit/>
          </a:bodyPr>
          <a:lstStyle/>
          <a:p>
            <a:pPr marL="457200" indent="-457200">
              <a:lnSpc>
                <a:spcPts val="2000"/>
              </a:lnSpc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b="1" i="0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jury is still out …</a:t>
            </a:r>
          </a:p>
          <a:p>
            <a:pPr marL="457200" indent="-457200">
              <a:lnSpc>
                <a:spcPts val="2000"/>
              </a:lnSpc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more skin time for </a:t>
            </a:r>
            <a:r>
              <a:rPr lang="en-US" sz="2400" b="1" i="0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color extraction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and aroma pre-cursors before alcohol   (a powerful solvent) is produced</a:t>
            </a:r>
          </a:p>
          <a:p>
            <a:pPr marL="457200" indent="-457200">
              <a:lnSpc>
                <a:spcPts val="2000"/>
              </a:lnSpc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cooler fermentations</a:t>
            </a:r>
          </a:p>
          <a:p>
            <a:pPr marL="457200" indent="-457200">
              <a:lnSpc>
                <a:spcPts val="2500"/>
              </a:lnSpc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b="1" i="0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“frontloading” as one winemaker put it, allowed her to use a soft touch during fermentation and post-fermentation</a:t>
            </a:r>
          </a:p>
          <a:p>
            <a:pPr marL="457200" indent="-457200">
              <a:lnSpc>
                <a:spcPts val="2000"/>
              </a:lnSpc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fewer  punch downs  </a:t>
            </a:r>
          </a:p>
          <a:p>
            <a:pPr marL="457200" indent="-457200">
              <a:lnSpc>
                <a:spcPts val="2000"/>
              </a:lnSpc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fewer rackings </a:t>
            </a:r>
          </a:p>
          <a:p>
            <a:pPr marL="457200" indent="-457200">
              <a:lnSpc>
                <a:spcPts val="2000"/>
              </a:lnSpc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Pinot and Zin seem to respond</a:t>
            </a:r>
          </a:p>
          <a:p>
            <a:pPr marL="347472" indent="-347472">
              <a:buFont typeface="Wingdings" panose="05000000000000000000" pitchFamily="2" charset="2"/>
              <a:buChar char="§"/>
            </a:pPr>
            <a:endParaRPr lang="en-US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55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FBA4B3-044F-1726-97DC-6D522D13D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80" y="203200"/>
            <a:ext cx="474980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4D6FA-CAFB-CE67-E024-581A35F4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Enzymes: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21BB0-EC88-937D-5A26-222A0CE51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used after Sulfiting, during cold-soaking, or start of fermentation</a:t>
            </a:r>
          </a:p>
          <a:p>
            <a:pPr marL="457200" indent="-4572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increases maceration: the extraction of pigments, and tannins</a:t>
            </a:r>
          </a:p>
          <a:p>
            <a:pPr marL="457200" indent="-4572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stabilizes color</a:t>
            </a:r>
          </a:p>
          <a:p>
            <a:pPr marL="457200" indent="-4572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examples: Scott’s Color Pro, Enartis, </a:t>
            </a:r>
            <a:r>
              <a:rPr lang="en-US" sz="2400" b="1" dirty="0" err="1">
                <a:solidFill>
                  <a:schemeClr val="tx1"/>
                </a:solidFill>
                <a:latin typeface="Candara" panose="020E0502030303020204" pitchFamily="34" charset="0"/>
              </a:rPr>
              <a:t>Zym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Color-Plus</a:t>
            </a:r>
          </a:p>
          <a:p>
            <a:pPr marL="457200" indent="-4572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masks herbaceous/vegetal notes</a:t>
            </a:r>
          </a:p>
          <a:p>
            <a:pPr marL="457200" indent="-4572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more body and improves mouthfeel</a:t>
            </a:r>
          </a:p>
          <a:p>
            <a:pPr marL="457200" indent="-4572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increases yield</a:t>
            </a:r>
          </a:p>
          <a:p>
            <a:pPr marL="457200" indent="-457200">
              <a:lnSpc>
                <a:spcPts val="22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allow 6 to 8 hours to work, before adding tannins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710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F4336-5CB6-CB08-0322-3913B10E8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946" y="770466"/>
            <a:ext cx="10620585" cy="85068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Ink Free" panose="03080402000500000000" pitchFamily="66" charset="0"/>
              </a:rPr>
              <a:t>Fermentation tannins: Ft Rouge Soft, Enartis Tan  Rouge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407C2-3767-D708-995C-9B5156082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act sacrificially to preserve natural skin tannins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used after sulfiting, during cold-soaking, or start of fermentation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increase maceration: extraction of pigments and tannins, aromas, and intensify and stabilize color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improve aromas by masking green/herbaceous notes, and adds roundness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are powerful antioxidants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increase yield, breaks down pectins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 stylistic tool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accent6">
                  <a:lumMod val="75000"/>
                </a:schemeClr>
              </a:solidFill>
              <a:effectLst/>
              <a:latin typeface="Candara" panose="020E0502030303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367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AB5E9-B0E4-FAD5-F515-8C31A3DBE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34" y="743857"/>
            <a:ext cx="10236200" cy="99350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Testing: getting a representative juice sample: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8AA12-120E-CEED-20C4-221F185D406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06928" y="2091418"/>
            <a:ext cx="10058400" cy="4022725"/>
          </a:xfrm>
        </p:spPr>
        <p:txBody>
          <a:bodyPr>
            <a:normAutofit/>
          </a:bodyPr>
          <a:lstStyle/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provides critical information: °Brix, pH, TA, and Nutrient availability (YAN) </a:t>
            </a: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allows you to make adjustment and manage fermentations better  </a:t>
            </a: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sampling-error is a big problem</a:t>
            </a: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collect from a </a:t>
            </a:r>
            <a:r>
              <a:rPr lang="en-US" sz="2400" b="1" u="sng" dirty="0">
                <a:solidFill>
                  <a:schemeClr val="tx1"/>
                </a:solidFill>
                <a:latin typeface="Candara" panose="020E0502030303020204" pitchFamily="34" charset="0"/>
              </a:rPr>
              <a:t>pooled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source, 24 to 48 hrs. after crushing</a:t>
            </a: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home pH meters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a major source of error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calibrate,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get pH buffered standards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149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CD7BF150-11EB-539C-7017-02C2C70AA7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8720" y="682843"/>
            <a:ext cx="10058400" cy="145075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Adjusting acidity: TA (titratable acidity) and pH: </a:t>
            </a:r>
            <a:br>
              <a:rPr lang="en-US" altLang="en-US" sz="4000" dirty="0">
                <a:solidFill>
                  <a:schemeClr val="accent1"/>
                </a:solidFill>
                <a:latin typeface="Ink Free" panose="03080402000500000000" pitchFamily="66" charset="0"/>
              </a:rPr>
            </a:br>
            <a:endParaRPr lang="en-US" altLang="en-US" sz="4000" dirty="0">
              <a:solidFill>
                <a:schemeClr val="accent1"/>
              </a:solidFill>
              <a:latin typeface="Ink Free" panose="03080402000500000000" pitchFamily="66" charset="0"/>
            </a:endParaRP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B20812D9-6DFD-4789-7BB7-186E54BAC00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036321" y="1989667"/>
            <a:ext cx="4937760" cy="402336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Lab analysis:  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(juice-panel):  pH, TA, °B, YAN</a:t>
            </a:r>
          </a:p>
          <a:p>
            <a:pPr marL="457200" indent="-457200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rgbClr val="D97F11"/>
                </a:solidFill>
                <a:latin typeface="Candara" panose="020E0502030303020204" pitchFamily="34" charset="0"/>
              </a:rPr>
              <a:t>TA</a:t>
            </a:r>
            <a:r>
              <a:rPr lang="en-US" altLang="en-US" sz="2400" dirty="0">
                <a:solidFill>
                  <a:srgbClr val="D97F11"/>
                </a:solidFill>
                <a:latin typeface="Candara" panose="020E0502030303020204" pitchFamily="34" charset="0"/>
              </a:rPr>
              <a:t>:</a:t>
            </a:r>
            <a:r>
              <a:rPr lang="en-US" altLang="en-US" sz="2400" b="1" dirty="0">
                <a:solidFill>
                  <a:srgbClr val="D97F1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amount of acid, tartness 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affects taste, balance </a:t>
            </a:r>
          </a:p>
          <a:p>
            <a:pPr marL="749808" lvl="1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typical range is ~ 5 to 10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g/L</a:t>
            </a:r>
          </a:p>
          <a:p>
            <a:pPr marL="749808" lvl="1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ideal</a:t>
            </a:r>
            <a:r>
              <a:rPr lang="en-US" sz="2400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range</a:t>
            </a:r>
            <a:r>
              <a:rPr lang="en-US" sz="2400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or 6 to 7 g/L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pH: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a measure of acidity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conc. of H</a:t>
            </a:r>
            <a:r>
              <a:rPr lang="en-US" sz="2400" b="1" baseline="30000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+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ions </a:t>
            </a:r>
          </a:p>
          <a:p>
            <a:pPr marL="749808" lvl="1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typical range: 3.2 to 3.8</a:t>
            </a:r>
          </a:p>
          <a:p>
            <a:pPr marL="749808" lvl="1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Ideally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: 3.3 to 3.5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FE8607-FD3F-B48C-0063-4BB524162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1719" y="1981200"/>
            <a:ext cx="5440681" cy="402336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prioritize adjusting pH, TA will take care of itself in time</a:t>
            </a:r>
            <a:endParaRPr lang="en-US" altLang="en-US" sz="24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adding </a:t>
            </a:r>
            <a:r>
              <a:rPr lang="en-US" altLang="en-US" sz="2400" b="1" dirty="0">
                <a:solidFill>
                  <a:srgbClr val="D97F11"/>
                </a:solidFill>
                <a:latin typeface="Candara" panose="020E0502030303020204" pitchFamily="34" charset="0"/>
              </a:rPr>
              <a:t>Tartaric acid: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pH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and TA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 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adding </a:t>
            </a:r>
            <a:r>
              <a:rPr lang="en-US" altLang="en-US" sz="2400" b="1" dirty="0">
                <a:solidFill>
                  <a:srgbClr val="D97F11"/>
                </a:solidFill>
                <a:latin typeface="Candara" panose="020E0502030303020204" pitchFamily="34" charset="0"/>
              </a:rPr>
              <a:t>Potassium Bicarbonate: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removes Tartaric acid 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pH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and TA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en-US" altLang="en-US" sz="24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need a good pH meter, and scale</a:t>
            </a:r>
          </a:p>
          <a:p>
            <a:pPr marL="457200" marR="0" indent="-457200">
              <a:buFont typeface="Wingdings" panose="05000000000000000000" pitchFamily="2" charset="2"/>
              <a:buChar char="§"/>
            </a:pPr>
            <a:endParaRPr lang="en-US" sz="2400" dirty="0">
              <a:latin typeface="Candara" panose="020E0502030303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altLang="en-US" sz="2400" dirty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US" altLang="en-US" sz="2400" dirty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300"/>
              </a:spcAft>
            </a:pPr>
            <a:endParaRPr lang="en-US" sz="135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US" altLang="en-US" sz="2400" dirty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C5040-E745-5C2A-FA19-A83D9BAD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PH is freaking important, why is that?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03A4C-CD79-EAF4-89F8-3E7B56D36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affects color, taste,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Noto Sans Symbols"/>
                <a:cs typeface="Noto Sans Symbols"/>
              </a:rPr>
              <a:t>stability (determines ppm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 of free-SO</a:t>
            </a:r>
            <a:r>
              <a:rPr lang="en-US" sz="2400" b="1" baseline="-25000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needed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to prevent oxidation and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microbial spoilage)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 </a:t>
            </a:r>
            <a:endParaRPr lang="en-US" altLang="en-US" sz="24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2400" b="1" u="sng" dirty="0">
                <a:solidFill>
                  <a:srgbClr val="D97F11"/>
                </a:solidFill>
                <a:latin typeface="Candara" panose="020E0502030303020204" pitchFamily="34" charset="0"/>
              </a:rPr>
              <a:t>important concept:</a:t>
            </a:r>
            <a:r>
              <a:rPr lang="en-US" altLang="en-US" sz="2400" b="1" dirty="0">
                <a:solidFill>
                  <a:srgbClr val="D97F11"/>
                </a:solidFill>
                <a:latin typeface="Candara" panose="020E0502030303020204" pitchFamily="34" charset="0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the lower the pH, the higher the acidity, the lower the acidity, the higher the pH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  <a:cs typeface="Courier New" panose="02070309020205020404" pitchFamily="49" charset="0"/>
              </a:rPr>
              <a:t>the pH of wine grapes often &gt; 3.5 </a:t>
            </a:r>
            <a:endParaRPr lang="en-US" sz="2400" b="1" dirty="0">
              <a:solidFill>
                <a:schemeClr val="tx1"/>
              </a:solidFill>
              <a:latin typeface="Candara" panose="020E0502030303020204" pitchFamily="34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adjust pH to ≤3.5 before fermentation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Tartaric acid lowers pH, drives TA up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lowering TA 1g/L can raise pH up to 0.2 units, so go slow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calibrate meter first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001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A7738-ACAF-42D4-2138-02ADDC1C6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250093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Adjusting sugar &gt;25</a:t>
            </a:r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  <a:ea typeface="Arial" panose="020B0604020202020204" pitchFamily="34" charset="0"/>
              </a:rPr>
              <a:t>°Brix – ‘</a:t>
            </a:r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Watering-back’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307B2-47C4-1FBB-4AFC-2195077C1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248" y="2004355"/>
            <a:ext cx="10058400" cy="402336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dilute must to lower potential alcohol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use bottled water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addition based on </a:t>
            </a: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</a:rPr>
              <a:t>expected</a:t>
            </a:r>
            <a:r>
              <a:rPr lang="en-US" sz="2400" dirty="0">
                <a:solidFill>
                  <a:srgbClr val="D97F11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</a:rPr>
              <a:t>yield</a:t>
            </a:r>
            <a:r>
              <a:rPr lang="en-US" sz="2400" dirty="0">
                <a:solidFill>
                  <a:srgbClr val="D97F11"/>
                </a:solidFill>
                <a:latin typeface="Candara" panose="020E0502030303020204" pitchFamily="34" charset="0"/>
              </a:rPr>
              <a:t>: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  <a:cs typeface="Noto Sans Symbols"/>
              </a:rPr>
              <a:t>10 gal. must yields between 6 to 7 gallons of juice.  1000 </a:t>
            </a:r>
            <a:r>
              <a:rPr lang="en-US" sz="2400" b="1" dirty="0" err="1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  <a:cs typeface="Noto Sans Symbols"/>
              </a:rPr>
              <a:t>lbs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  <a:cs typeface="Noto Sans Symbols"/>
              </a:rPr>
              <a:t> of fruit yields 60 to 70 gal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  <a:cs typeface="Noto Sans Symbols"/>
              </a:rPr>
              <a:t>On average, 60 to 70 percent of the must is juice, depending on grape size.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  <a:ea typeface="Arial" panose="020B0604020202020204" pitchFamily="34" charset="0"/>
                <a:cs typeface="Noto Sans Symbols"/>
              </a:rPr>
              <a:t>Rule of thumb:</a:t>
            </a:r>
            <a:r>
              <a:rPr lang="en-US" sz="2400" dirty="0">
                <a:solidFill>
                  <a:srgbClr val="D97F11"/>
                </a:solidFill>
                <a:latin typeface="Candara" panose="020E0502030303020204" pitchFamily="34" charset="0"/>
                <a:ea typeface="Arial" panose="020B0604020202020204" pitchFamily="34" charset="0"/>
                <a:cs typeface="Noto Sans Symbols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  <a:cs typeface="Noto Sans Symbols"/>
              </a:rPr>
              <a:t>to lower the B° 1 unit, add 150 mL of water for each </a:t>
            </a: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  <a:ea typeface="Arial" panose="020B0604020202020204" pitchFamily="34" charset="0"/>
                <a:cs typeface="Noto Sans Symbols"/>
              </a:rPr>
              <a:t>gal. of juice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Noto Sans Symbols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  <a:cs typeface="Noto Sans Symbols"/>
              </a:rPr>
              <a:t>in the must  (2.37 gal for a 59 gal barrel)</a:t>
            </a:r>
            <a:endParaRPr lang="en-US" sz="24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typically you need to add acid to compensate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4754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>
            <a:extLst>
              <a:ext uri="{FF2B5EF4-FFF2-40B4-BE49-F238E27FC236}">
                <a16:creationId xmlns:a16="http://schemas.microsoft.com/office/drawing/2014/main" id="{42FE9164-4D9E-D501-0DB1-429094D22DB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03854" y="275167"/>
            <a:ext cx="10530945" cy="1114425"/>
          </a:xfrm>
        </p:spPr>
        <p:txBody>
          <a:bodyPr>
            <a:normAutofit/>
          </a:bodyPr>
          <a:lstStyle/>
          <a:p>
            <a:r>
              <a:rPr lang="en-US" alt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Fermentation: conventional or walk on the wild side ? 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9EED66D1-CD01-A465-9C9D-88FA33E67FE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862667" y="1490133"/>
            <a:ext cx="9177866" cy="4914901"/>
          </a:xfrm>
        </p:spPr>
        <p:txBody>
          <a:bodyPr>
            <a:normAutofit/>
          </a:bodyPr>
          <a:lstStyle/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many cultured yeast strains: convenient, expedient, reliable, and predictable… </a:t>
            </a: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select for: affinity, alcohol tolerance, nutrient-demand, speed, temperature range, H</a:t>
            </a:r>
            <a:r>
              <a:rPr lang="en-US" altLang="en-US" sz="2400" b="1" baseline="-25000" dirty="0">
                <a:solidFill>
                  <a:schemeClr val="tx1"/>
                </a:solidFill>
                <a:latin typeface="Candara" panose="020E0502030303020204" pitchFamily="34" charset="0"/>
              </a:rPr>
              <a:t>2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S production, O</a:t>
            </a:r>
            <a:r>
              <a:rPr lang="en-US" altLang="en-US" sz="2400" b="1" baseline="-25000" dirty="0">
                <a:solidFill>
                  <a:schemeClr val="tx1"/>
                </a:solidFill>
                <a:latin typeface="Candara" panose="020E0502030303020204" pitchFamily="34" charset="0"/>
              </a:rPr>
              <a:t>2</a:t>
            </a: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-needs, sensory impact (aromas, flavors and mouth-feel)</a:t>
            </a: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prudent to use a yeast with low to moderate nutrient-demand </a:t>
            </a:r>
          </a:p>
          <a:p>
            <a:pPr marL="457200" indent="-457200" eaLnBrk="1" hangingPunct="1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or, allow the natural wines on the grapes to have a go at it </a:t>
            </a: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indigenous yeast: slow to buildup, so start the buildup early </a:t>
            </a: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and no SO2 or a low dose prior to fermentation </a:t>
            </a:r>
          </a:p>
          <a:p>
            <a:pPr marL="457200" indent="-457200" eaLnBrk="1" hangingPunct="1">
              <a:lnSpc>
                <a:spcPts val="2500"/>
              </a:lnSpc>
              <a:buFont typeface="Wingdings" panose="05000000000000000000" pitchFamily="2" charset="2"/>
              <a:buChar char="§"/>
            </a:pPr>
            <a:endParaRPr lang="en-US" altLang="en-US" sz="2400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681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lbury Organic Vineyard: Biodynamic Wine and Pied de Cuve">
            <a:extLst>
              <a:ext uri="{FF2B5EF4-FFF2-40B4-BE49-F238E27FC236}">
                <a16:creationId xmlns:a16="http://schemas.microsoft.com/office/drawing/2014/main" id="{11F7C033-EBA2-0871-9F4D-E2539D64C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0064" y="895096"/>
            <a:ext cx="5767964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lbury Organic Vineyard: Biodynamic Wine and Pied de Cuve">
            <a:extLst>
              <a:ext uri="{FF2B5EF4-FFF2-40B4-BE49-F238E27FC236}">
                <a16:creationId xmlns:a16="http://schemas.microsoft.com/office/drawing/2014/main" id="{90978EA9-F041-7532-1146-A1080B127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084" y="1737360"/>
            <a:ext cx="51228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0D917F-AF36-87B9-294F-FA51237B8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Ink Free" panose="03080402000500000000" pitchFamily="66" charset="0"/>
              </a:rPr>
              <a:t>Pied de cuve</a:t>
            </a:r>
          </a:p>
        </p:txBody>
      </p:sp>
    </p:spTree>
    <p:extLst>
      <p:ext uri="{BB962C8B-B14F-4D97-AF65-F5344CB8AC3E}">
        <p14:creationId xmlns:p14="http://schemas.microsoft.com/office/powerpoint/2010/main" val="12304760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8B98A9A1-1DDC-70BD-8886-8FF832E184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996696"/>
            <a:ext cx="6995160" cy="740664"/>
          </a:xfrm>
        </p:spPr>
        <p:txBody>
          <a:bodyPr>
            <a:normAutofit/>
          </a:bodyPr>
          <a:lstStyle/>
          <a:p>
            <a:r>
              <a:rPr lang="en-US" alt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Fermentation </a:t>
            </a:r>
            <a:r>
              <a:rPr lang="en-US" altLang="en-US" sz="3600" b="1" dirty="0">
                <a:solidFill>
                  <a:schemeClr val="accent1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–</a:t>
            </a:r>
            <a:r>
              <a:rPr lang="en-US" alt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 some tips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E6BD27-2BD3-8F07-8720-4FB187103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2536" y="1928030"/>
            <a:ext cx="4426863" cy="4023360"/>
          </a:xfrm>
        </p:spPr>
        <p:txBody>
          <a:bodyPr>
            <a:normAutofit/>
          </a:bodyPr>
          <a:lstStyle/>
          <a:p>
            <a:pPr marL="365760" indent="-365760">
              <a:lnSpc>
                <a:spcPts val="2000"/>
              </a:lnSpc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select yeast carefully: a major source of problems</a:t>
            </a:r>
          </a:p>
          <a:p>
            <a:pPr marL="365760" indent="-365760">
              <a:lnSpc>
                <a:spcPts val="2000"/>
              </a:lnSpc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use enough yeast to dominate spoilage bacteria and indigenous yeast</a:t>
            </a:r>
          </a:p>
          <a:p>
            <a:pPr marL="365760" indent="-365760">
              <a:lnSpc>
                <a:spcPts val="2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rehydrate yeast</a:t>
            </a:r>
          </a:p>
          <a:p>
            <a:pPr marL="365760" indent="-365760">
              <a:lnSpc>
                <a:spcPts val="2000"/>
              </a:lnSpc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allow cold must to warm: 55 to 60°F</a:t>
            </a:r>
          </a:p>
          <a:p>
            <a:pPr marL="365760" indent="-365760">
              <a:lnSpc>
                <a:spcPts val="2000"/>
              </a:lnSpc>
              <a:buFont typeface="Wingdings" panose="05000000000000000000" pitchFamily="2" charset="2"/>
              <a:buChar char="§"/>
              <a:defRPr/>
            </a:pPr>
            <a:r>
              <a:rPr lang="en-US" b="1" i="0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yeast quickly become active in warm must </a:t>
            </a:r>
            <a:r>
              <a:rPr lang="en-US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b="1" i="0" dirty="0">
                <a:solidFill>
                  <a:schemeClr val="tx1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shorter ferments</a:t>
            </a:r>
            <a:endParaRPr lang="en-US" b="1" i="0" dirty="0">
              <a:solidFill>
                <a:schemeClr val="tx1"/>
              </a:solidFill>
              <a:effectLst/>
              <a:latin typeface="Candara" panose="020E0502030303020204" pitchFamily="34" charset="0"/>
            </a:endParaRPr>
          </a:p>
          <a:p>
            <a:pPr marL="365760" indent="-365760">
              <a:lnSpc>
                <a:spcPts val="2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acid adjustments, when appropriate, produce better outcomes </a:t>
            </a:r>
            <a:endParaRPr lang="en-US" altLang="en-US" sz="24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B04E6C-E85D-3282-2DA4-FCD5CF936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5637" y="1928030"/>
            <a:ext cx="5237480" cy="4225882"/>
          </a:xfrm>
        </p:spPr>
        <p:txBody>
          <a:bodyPr>
            <a:normAutofit/>
          </a:bodyPr>
          <a:lstStyle/>
          <a:p>
            <a:pPr marL="365760" indent="-365760">
              <a:lnSpc>
                <a:spcPts val="2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yeast buildup and viability, dependent on nutrient availability</a:t>
            </a:r>
          </a:p>
          <a:p>
            <a:pPr marL="365760" indent="-365760">
              <a:lnSpc>
                <a:spcPts val="2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fermentation speed increases with temp along with nutrient-demand </a:t>
            </a:r>
          </a:p>
          <a:p>
            <a:pPr marL="365760" indent="-365760">
              <a:lnSpc>
                <a:spcPts val="2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don’t exceed yeast’s temperature range </a:t>
            </a:r>
          </a:p>
          <a:p>
            <a:pPr marL="365760" indent="-365760">
              <a:lnSpc>
                <a:spcPts val="2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maintain skin-contact</a:t>
            </a:r>
          </a:p>
          <a:p>
            <a:pPr marL="365760" indent="-365760">
              <a:lnSpc>
                <a:spcPts val="2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aerate fermenting must, O2 deficiency can limit proliferation or lead to H2S</a:t>
            </a:r>
          </a:p>
          <a:p>
            <a:pPr marL="365760" indent="-365760">
              <a:lnSpc>
                <a:spcPts val="2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monitor for sluggishness from about 8 °Brix to completion</a:t>
            </a:r>
          </a:p>
          <a:p>
            <a:pPr marL="365760" indent="-365760">
              <a:lnSpc>
                <a:spcPts val="2000"/>
              </a:lnSpc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take action if °Brix remain unchanged for more than 24 hours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52120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DED2DD4B-5D23-DB9D-EC24-59DF59251F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Help the yeast do their work </a:t>
            </a:r>
            <a:r>
              <a:rPr lang="en-US" altLang="en-US" sz="3600" b="1" dirty="0">
                <a:solidFill>
                  <a:schemeClr val="accent1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– f</a:t>
            </a:r>
            <a:r>
              <a:rPr lang="en-US" alt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eed them!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08AD5D04-590C-D4DA-FA9C-F5C6B1C8605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nutrient deficiencies common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how would you know? Have a sample tested for </a:t>
            </a:r>
            <a:r>
              <a:rPr lang="en-US" alt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YAN (just do it!) &lt;130 mg/L is deficient</a:t>
            </a:r>
            <a:r>
              <a:rPr lang="en-US" altLang="en-US" sz="2200" dirty="0">
                <a:solidFill>
                  <a:srgbClr val="D97F11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</a:t>
            </a:r>
            <a:r>
              <a:rPr lang="en-US" altLang="en-US" sz="2200" dirty="0">
                <a:solidFill>
                  <a:srgbClr val="D97F11"/>
                </a:solidFill>
                <a:latin typeface="Candara" panose="020E0502030303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alt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when YAN is low to moderate, fermentations likely to falter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  <a:defRPr/>
            </a:pPr>
            <a:r>
              <a:rPr 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implication</a:t>
            </a:r>
            <a:r>
              <a:rPr lang="en-US" alt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: H</a:t>
            </a:r>
            <a:r>
              <a:rPr lang="en-US" altLang="en-US" sz="2200" b="1" baseline="-25000" dirty="0">
                <a:solidFill>
                  <a:schemeClr val="tx1"/>
                </a:solidFill>
                <a:latin typeface="Candara" panose="020E0502030303020204" pitchFamily="34" charset="0"/>
              </a:rPr>
              <a:t>2</a:t>
            </a:r>
            <a:r>
              <a:rPr lang="en-US" alt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S, sluggish or stuck fermentations </a:t>
            </a:r>
            <a:r>
              <a:rPr lang="en-US" altLang="en-US" sz="2200" b="1" dirty="0">
                <a:solidFill>
                  <a:srgbClr val="D97F11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</a:t>
            </a:r>
            <a:endParaRPr lang="en-US" altLang="en-US" sz="2200" b="1" dirty="0">
              <a:solidFill>
                <a:srgbClr val="D97F11"/>
              </a:solidFill>
              <a:latin typeface="Candara" panose="020E0502030303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chemeClr val="accent6"/>
              </a:solidFill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eaLnBrk="1" hangingPunct="1">
              <a:defRPr/>
            </a:pPr>
            <a:endParaRPr lang="en-US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5AB4DC-FC55-4E0B-C4E9-0AF6D117B2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alt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avoiding problems: add 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right amount at the right time: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D97F11"/>
                </a:solidFill>
                <a:latin typeface="Candara" panose="020E0502030303020204" pitchFamily="34" charset="0"/>
              </a:rPr>
              <a:t>critical stages: 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inoculation, 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⅓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 and  ½ sugar-depletion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many nutrient options, most are blends of amino acids and other critical nutrients, some are combined with DAP (1/3 sugar depletion) 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don’t rely on DAP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285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CFF42628-C228-7B97-7C42-86FC58781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8" y="1255782"/>
            <a:ext cx="9286873" cy="4913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3E3FAC-D3F9-5754-D3C4-14354D12F7C0}"/>
              </a:ext>
            </a:extLst>
          </p:cNvPr>
          <p:cNvSpPr txBox="1"/>
          <p:nvPr/>
        </p:nvSpPr>
        <p:spPr>
          <a:xfrm>
            <a:off x="1050329" y="71886"/>
            <a:ext cx="8763000" cy="123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Bruce Hagen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🍷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Tonight’s Program: 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Introduction to </a:t>
            </a:r>
            <a:r>
              <a:rPr lang="en-US" sz="2400" b="1" dirty="0">
                <a:solidFill>
                  <a:srgbClr val="98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 WINE 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A39454-FFA0-640E-7E8B-886D283620FA}"/>
              </a:ext>
            </a:extLst>
          </p:cNvPr>
          <p:cNvSpPr txBox="1"/>
          <p:nvPr/>
        </p:nvSpPr>
        <p:spPr>
          <a:xfrm>
            <a:off x="5577526" y="5930222"/>
            <a:ext cx="3421598" cy="172066"/>
          </a:xfrm>
          <a:custGeom>
            <a:avLst/>
            <a:gdLst>
              <a:gd name="connsiteX0" fmla="*/ 0 w 3421598"/>
              <a:gd name="connsiteY0" fmla="*/ 0 h 172066"/>
              <a:gd name="connsiteX1" fmla="*/ 536050 w 3421598"/>
              <a:gd name="connsiteY1" fmla="*/ 0 h 172066"/>
              <a:gd name="connsiteX2" fmla="*/ 1003669 w 3421598"/>
              <a:gd name="connsiteY2" fmla="*/ 0 h 172066"/>
              <a:gd name="connsiteX3" fmla="*/ 1642367 w 3421598"/>
              <a:gd name="connsiteY3" fmla="*/ 0 h 172066"/>
              <a:gd name="connsiteX4" fmla="*/ 2178417 w 3421598"/>
              <a:gd name="connsiteY4" fmla="*/ 0 h 172066"/>
              <a:gd name="connsiteX5" fmla="*/ 2714468 w 3421598"/>
              <a:gd name="connsiteY5" fmla="*/ 0 h 172066"/>
              <a:gd name="connsiteX6" fmla="*/ 3421598 w 3421598"/>
              <a:gd name="connsiteY6" fmla="*/ 0 h 172066"/>
              <a:gd name="connsiteX7" fmla="*/ 3421598 w 3421598"/>
              <a:gd name="connsiteY7" fmla="*/ 172066 h 172066"/>
              <a:gd name="connsiteX8" fmla="*/ 2851332 w 3421598"/>
              <a:gd name="connsiteY8" fmla="*/ 172066 h 172066"/>
              <a:gd name="connsiteX9" fmla="*/ 2383713 w 3421598"/>
              <a:gd name="connsiteY9" fmla="*/ 172066 h 172066"/>
              <a:gd name="connsiteX10" fmla="*/ 1813447 w 3421598"/>
              <a:gd name="connsiteY10" fmla="*/ 172066 h 172066"/>
              <a:gd name="connsiteX11" fmla="*/ 1243181 w 3421598"/>
              <a:gd name="connsiteY11" fmla="*/ 172066 h 172066"/>
              <a:gd name="connsiteX12" fmla="*/ 707130 w 3421598"/>
              <a:gd name="connsiteY12" fmla="*/ 172066 h 172066"/>
              <a:gd name="connsiteX13" fmla="*/ 0 w 3421598"/>
              <a:gd name="connsiteY13" fmla="*/ 172066 h 172066"/>
              <a:gd name="connsiteX14" fmla="*/ 0 w 3421598"/>
              <a:gd name="connsiteY14" fmla="*/ 0 h 17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21598" h="172066" extrusionOk="0">
                <a:moveTo>
                  <a:pt x="0" y="0"/>
                </a:moveTo>
                <a:cubicBezTo>
                  <a:pt x="245327" y="-49879"/>
                  <a:pt x="322629" y="46199"/>
                  <a:pt x="536050" y="0"/>
                </a:cubicBezTo>
                <a:cubicBezTo>
                  <a:pt x="749471" y="-46199"/>
                  <a:pt x="852055" y="18716"/>
                  <a:pt x="1003669" y="0"/>
                </a:cubicBezTo>
                <a:cubicBezTo>
                  <a:pt x="1155283" y="-18716"/>
                  <a:pt x="1454543" y="25072"/>
                  <a:pt x="1642367" y="0"/>
                </a:cubicBezTo>
                <a:cubicBezTo>
                  <a:pt x="1830191" y="-25072"/>
                  <a:pt x="1988961" y="11697"/>
                  <a:pt x="2178417" y="0"/>
                </a:cubicBezTo>
                <a:cubicBezTo>
                  <a:pt x="2367873" y="-11697"/>
                  <a:pt x="2479641" y="45175"/>
                  <a:pt x="2714468" y="0"/>
                </a:cubicBezTo>
                <a:cubicBezTo>
                  <a:pt x="2949295" y="-45175"/>
                  <a:pt x="3251281" y="36991"/>
                  <a:pt x="3421598" y="0"/>
                </a:cubicBezTo>
                <a:cubicBezTo>
                  <a:pt x="3425442" y="78825"/>
                  <a:pt x="3406655" y="114915"/>
                  <a:pt x="3421598" y="172066"/>
                </a:cubicBezTo>
                <a:cubicBezTo>
                  <a:pt x="3305739" y="230183"/>
                  <a:pt x="3059062" y="145430"/>
                  <a:pt x="2851332" y="172066"/>
                </a:cubicBezTo>
                <a:cubicBezTo>
                  <a:pt x="2643602" y="198702"/>
                  <a:pt x="2584042" y="125688"/>
                  <a:pt x="2383713" y="172066"/>
                </a:cubicBezTo>
                <a:cubicBezTo>
                  <a:pt x="2183384" y="218444"/>
                  <a:pt x="1947531" y="118881"/>
                  <a:pt x="1813447" y="172066"/>
                </a:cubicBezTo>
                <a:cubicBezTo>
                  <a:pt x="1679363" y="225251"/>
                  <a:pt x="1387515" y="129293"/>
                  <a:pt x="1243181" y="172066"/>
                </a:cubicBezTo>
                <a:cubicBezTo>
                  <a:pt x="1098847" y="214839"/>
                  <a:pt x="971526" y="113232"/>
                  <a:pt x="707130" y="172066"/>
                </a:cubicBezTo>
                <a:cubicBezTo>
                  <a:pt x="442734" y="230900"/>
                  <a:pt x="256720" y="165862"/>
                  <a:pt x="0" y="172066"/>
                </a:cubicBezTo>
                <a:cubicBezTo>
                  <a:pt x="-9473" y="133789"/>
                  <a:pt x="19945" y="68420"/>
                  <a:pt x="0" y="0"/>
                </a:cubicBezTo>
                <a:close/>
              </a:path>
            </a:pathLst>
          </a:custGeom>
          <a:noFill/>
          <a:ln w="38100">
            <a:solidFill>
              <a:srgbClr val="98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Bent Arrow 4">
            <a:extLst>
              <a:ext uri="{FF2B5EF4-FFF2-40B4-BE49-F238E27FC236}">
                <a16:creationId xmlns:a16="http://schemas.microsoft.com/office/drawing/2014/main" id="{1863E089-C0D5-BE17-AD1E-442B817F7B36}"/>
              </a:ext>
            </a:extLst>
          </p:cNvPr>
          <p:cNvSpPr/>
          <p:nvPr/>
        </p:nvSpPr>
        <p:spPr>
          <a:xfrm flipH="1" flipV="1">
            <a:off x="9029700" y="1277301"/>
            <a:ext cx="428627" cy="4853562"/>
          </a:xfrm>
          <a:prstGeom prst="bentArrow">
            <a:avLst>
              <a:gd name="adj1" fmla="val 50000"/>
              <a:gd name="adj2" fmla="val 25000"/>
              <a:gd name="adj3" fmla="val 25000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10751-8975-CCD8-6EEC-19F3A305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835DB-1A98-421C-2298-B9EA59EFF2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nutrient availability (YAN) determines yeast replication, fermentation rate, and outcome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good or bad! 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the higher the °B, the lower the YAN 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yeast strains have varying needs 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nutrient demand increases with fermentation temperature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bacteria can consume significant N during cold-soaking (not cold enough and/or SO2 is too low</a:t>
            </a:r>
          </a:p>
          <a:p>
            <a:pPr marL="347472" indent="-347472">
              <a:buFont typeface="Wingdings" panose="05000000000000000000" pitchFamily="2" charset="2"/>
              <a:buChar char="§"/>
            </a:pPr>
            <a:endParaRPr lang="en-US" sz="3000" dirty="0"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D94BD8-392C-9101-F6EC-9D4E0E80B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34"/>
            <a:ext cx="4937760" cy="4023360"/>
          </a:xfrm>
        </p:spPr>
        <p:txBody>
          <a:bodyPr>
            <a:normAutofit fontScale="92500"/>
          </a:bodyPr>
          <a:lstStyle/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use balanced nutrients: amino acids, survival factors, vitamins, and minerals 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amino acids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critical precursors for varietal aromas/flavors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excess DAP stimulates growth and nutrient-demand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No DAP first 12 hours after inoculation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DAP is best used to bring YAN to a minimum level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FD52A-9917-FD5B-0C34-D66D0D9C537C}"/>
              </a:ext>
            </a:extLst>
          </p:cNvPr>
          <p:cNvSpPr txBox="1"/>
          <p:nvPr/>
        </p:nvSpPr>
        <p:spPr>
          <a:xfrm>
            <a:off x="1237129" y="1011981"/>
            <a:ext cx="10954871" cy="563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Yeast depend on nutrient availability in the grapes</a:t>
            </a:r>
            <a:endParaRPr lang="en-US" sz="2400" b="1" dirty="0">
              <a:solidFill>
                <a:schemeClr val="accent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5196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3988-9E1B-56AE-A888-6B6387F48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Factors affecting fermentation &amp; outcome: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58A29-377F-8A11-5E37-5F0546BE54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use of Sulfites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an antimicrobial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yeast strain: suitability, attributes, tolerances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yeast viability: old  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inoculum levels, rehydration, temp 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°Brix (potential alcohol)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nutrient deficiency 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C9A26-2A1E-6F24-4550-31B890FD0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19" y="1845735"/>
            <a:ext cx="5372947" cy="4023360"/>
          </a:xfrm>
        </p:spPr>
        <p:txBody>
          <a:bodyPr>
            <a:normAutofit/>
          </a:bodyPr>
          <a:lstStyle/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temperature management: too cold, too hot, or just right, and duration 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Oxygen availability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acidity: pH ,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3.8 will allow </a:t>
            </a:r>
            <a:r>
              <a:rPr lang="en-US" sz="2400" b="1" i="1" dirty="0">
                <a:solidFill>
                  <a:schemeClr val="tx1"/>
                </a:solidFill>
                <a:latin typeface="Candara" panose="020E0502030303020204" pitchFamily="34" charset="0"/>
              </a:rPr>
              <a:t>Lactobacillus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, </a:t>
            </a:r>
            <a:r>
              <a:rPr lang="en-US" sz="2400" b="1" i="1" dirty="0" err="1">
                <a:solidFill>
                  <a:schemeClr val="tx1"/>
                </a:solidFill>
                <a:latin typeface="Candara" panose="020E0502030303020204" pitchFamily="34" charset="0"/>
              </a:rPr>
              <a:t>Pediococcus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cap management</a:t>
            </a:r>
          </a:p>
          <a:p>
            <a:pPr marL="347472" indent="-34747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skin-time (short vs. long)</a:t>
            </a:r>
          </a:p>
          <a:p>
            <a:pPr marL="0" indent="0">
              <a:lnSpc>
                <a:spcPts val="2500"/>
              </a:lnSpc>
              <a:buNone/>
            </a:pPr>
            <a:endParaRPr lang="en-US" sz="24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1713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4002C3F7-3747-A481-8EAC-962571CDAE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32932" y="-95652"/>
            <a:ext cx="9076268" cy="150409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Conventional fermentations: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5CDB-F1A1-A57F-A92D-70BD78038D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02885" y="1496514"/>
            <a:ext cx="7061201" cy="4191000"/>
          </a:xfrm>
        </p:spPr>
        <p:txBody>
          <a:bodyPr>
            <a:normAutofit/>
          </a:bodyPr>
          <a:lstStyle/>
          <a:p>
            <a:pPr marL="457200" indent="-457200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rehydrate --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warm water (~100°F) before adding yeast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use a rehydrating nutrient (greater survival and faster buildup)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acclimate yeast before inoculation  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after 15 to 20 min., gradually begin adding juice to cool the mixture at 20 minute intervals 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cool to  within 10°F of must temp</a:t>
            </a:r>
          </a:p>
          <a:p>
            <a:pPr marL="457200" indent="-457200" eaLnBrk="1" hangingPunct="1">
              <a:lnSpc>
                <a:spcPts val="3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something new!! </a:t>
            </a:r>
            <a:r>
              <a:rPr lang="en-US" sz="2400" b="1" dirty="0" err="1">
                <a:solidFill>
                  <a:schemeClr val="tx1"/>
                </a:solidFill>
                <a:latin typeface="Candara" panose="020E0502030303020204" pitchFamily="34" charset="0"/>
              </a:rPr>
              <a:t>GoFerm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Sterol Flash 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spcAft>
                <a:spcPts val="300"/>
              </a:spcAft>
              <a:buNone/>
              <a:defRPr/>
            </a:pPr>
            <a:endParaRPr lang="en-US" sz="24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457200" indent="-457200">
              <a:lnSpc>
                <a:spcPts val="2000"/>
              </a:lnSpc>
              <a:spcBef>
                <a:spcPts val="0"/>
              </a:spcBef>
              <a:spcAft>
                <a:spcPts val="300"/>
              </a:spcAft>
              <a:buNone/>
              <a:defRPr/>
            </a:pPr>
            <a:endParaRPr lang="en-US" sz="2400" dirty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marL="457200" indent="-457200">
              <a:lnSpc>
                <a:spcPct val="50000"/>
              </a:lnSpc>
              <a:buNone/>
              <a:defRPr/>
            </a:pPr>
            <a:endParaRPr lang="en-US" sz="2400" dirty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>
              <a:lnSpc>
                <a:spcPct val="50000"/>
              </a:lnSpc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61A1C-B218-44AE-3176-C5F044C44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715" y="1944359"/>
            <a:ext cx="2819400" cy="2969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71712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Yeast Rehydration - YouTube">
            <a:extLst>
              <a:ext uri="{FF2B5EF4-FFF2-40B4-BE49-F238E27FC236}">
                <a16:creationId xmlns:a16="http://schemas.microsoft.com/office/drawing/2014/main" id="{B7506DF5-DEA6-0ADE-461B-B630025EC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233" y="242596"/>
            <a:ext cx="7104742" cy="485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04AE36-73D8-B255-0133-81C7B15F1E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850" y="242596"/>
            <a:ext cx="3923648" cy="2963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3E656-8AB4-2C30-CF85-805870FC7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262" y="3429000"/>
            <a:ext cx="357187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846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FE2D3F-687B-1E90-6CE6-4BE5C1B4C5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8962" y="506941"/>
            <a:ext cx="6934200" cy="75723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Ink Free" panose="03080402000500000000" pitchFamily="66" charset="0"/>
              </a:rPr>
              <a:t>Fermentation after inoculation: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83A2C-809C-A4BF-B2D5-809199108C1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35569" y="1264179"/>
            <a:ext cx="7259637" cy="4024313"/>
          </a:xfrm>
        </p:spPr>
        <p:txBody>
          <a:bodyPr>
            <a:normAutofit fontScale="85000" lnSpcReduction="10000"/>
          </a:bodyPr>
          <a:lstStyle/>
          <a:p>
            <a:pPr marL="457200" marR="0" lvl="0" indent="-45720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nutrients needed shortly after yeast inoculation, unless </a:t>
            </a:r>
            <a:r>
              <a:rPr lang="en-US" sz="24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Arial" panose="020B0604020202020204" pitchFamily="34" charset="0"/>
              </a:rPr>
              <a:t>YAN is sufficiently high </a:t>
            </a:r>
          </a:p>
          <a:p>
            <a:pPr marL="457200" marR="0" lvl="0" indent="-45720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Arial" panose="020B0604020202020204" pitchFamily="34" charset="0"/>
              </a:rPr>
              <a:t>allow fermentation to ramp up gradually unless …</a:t>
            </a:r>
          </a:p>
          <a:p>
            <a:pPr marL="457200" marR="0" lvl="0" indent="-45720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Arial" panose="020B0604020202020204" pitchFamily="34" charset="0"/>
              </a:rPr>
              <a:t>bubbling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and ‘cap’ formation within 24 to 48 hours</a:t>
            </a:r>
            <a:endParaRPr lang="en-US" sz="2400" b="1" dirty="0">
              <a:solidFill>
                <a:schemeClr val="tx1"/>
              </a:solidFill>
              <a:effectLst/>
              <a:latin typeface="Candara" panose="020E0502030303020204" pitchFamily="34" charset="0"/>
              <a:ea typeface="Arial" panose="020B0604020202020204" pitchFamily="34" charset="0"/>
            </a:endParaRPr>
          </a:p>
          <a:p>
            <a:pPr marL="457200" indent="-45720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long, slow fermentations produce better wines </a:t>
            </a:r>
          </a:p>
          <a:p>
            <a:pPr marL="457200" marR="0" lvl="0" indent="-45720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Arial" panose="020B0604020202020204" pitchFamily="34" charset="0"/>
              </a:rPr>
              <a:t>monitor temperature: don’t exceed yeast’s upper limit</a:t>
            </a:r>
            <a:r>
              <a:rPr lang="en-US" sz="2400" b="1" dirty="0">
                <a:solidFill>
                  <a:srgbClr val="D97F11"/>
                </a:solidFill>
                <a:effectLst/>
                <a:latin typeface="Candara" panose="020E0502030303020204" pitchFamily="34" charset="0"/>
                <a:ea typeface="Arial" panose="020B0604020202020204" pitchFamily="34" charset="0"/>
                <a:sym typeface="Wingdings" panose="05000000000000000000" pitchFamily="2" charset="2"/>
              </a:rPr>
              <a:t></a:t>
            </a:r>
          </a:p>
          <a:p>
            <a:pPr marL="457200" marR="0" lvl="0" indent="-45720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  <a:sym typeface="Wingdings" panose="05000000000000000000" pitchFamily="2" charset="2"/>
              </a:rPr>
              <a:t>monitor change in °Brix daily, plot the progress</a:t>
            </a:r>
            <a:endParaRPr lang="en-US" sz="2400" b="1" dirty="0">
              <a:solidFill>
                <a:schemeClr val="tx1"/>
              </a:solidFill>
              <a:effectLst/>
              <a:latin typeface="Candara" panose="020E0502030303020204" pitchFamily="34" charset="0"/>
              <a:ea typeface="Arial" panose="020B0604020202020204" pitchFamily="34" charset="0"/>
            </a:endParaRPr>
          </a:p>
          <a:p>
            <a:pPr marL="457200" indent="-45720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shoot for 12 to 14-day fermentations 77-83°F (upper limit 86°F)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7CF0767-7BD5-EC44-8ADF-5647F22E0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67536" y="3276335"/>
            <a:ext cx="2692908" cy="260802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ypical fermentation curve">
            <a:extLst>
              <a:ext uri="{FF2B5EF4-FFF2-40B4-BE49-F238E27FC236}">
                <a16:creationId xmlns:a16="http://schemas.microsoft.com/office/drawing/2014/main" id="{2A6294CD-C5E1-A17D-E232-EF068BBB9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9" y="617267"/>
            <a:ext cx="3024505" cy="18148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2CC669-30B3-1A69-85E5-2806CA35C1A8}"/>
              </a:ext>
            </a:extLst>
          </p:cNvPr>
          <p:cNvSpPr txBox="1"/>
          <p:nvPr/>
        </p:nvSpPr>
        <p:spPr>
          <a:xfrm>
            <a:off x="8132395" y="2511428"/>
            <a:ext cx="30908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ea typeface="Arial" panose="020B0604020202020204" pitchFamily="34" charset="0"/>
              </a:rPr>
              <a:t>Exponential growth vs. stationary phase where the yeast are responding to growth-inhibiting effect of increasing alcohol. 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2823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81864D0-4E68-8466-18A4-68B639831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806" y="631297"/>
            <a:ext cx="2205953" cy="332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927256-BA77-F84C-2496-4C5C83F893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5423" y="1078992"/>
            <a:ext cx="8641080" cy="5779008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Scott Labs (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Lallemand</a:t>
            </a:r>
            <a:r>
              <a:rPr lang="en-US" sz="24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) nutritional program:</a:t>
            </a:r>
          </a:p>
          <a:p>
            <a:pPr marL="457200" marR="0" lvl="0" indent="-45720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b="1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Need to know </a:t>
            </a:r>
            <a:r>
              <a:rPr lang="en-US" kern="1200" dirty="0">
                <a:solidFill>
                  <a:srgbClr val="D97F1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°</a:t>
            </a:r>
            <a:r>
              <a:rPr lang="en-US" b="1" kern="1200" dirty="0">
                <a:solidFill>
                  <a:srgbClr val="D97F1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Brix</a:t>
            </a: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and</a:t>
            </a: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1200" dirty="0">
                <a:solidFill>
                  <a:srgbClr val="D97F1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YAN</a:t>
            </a:r>
            <a:endParaRPr lang="en-US" dirty="0">
              <a:solidFill>
                <a:srgbClr val="D97F11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marR="0" lvl="0" indent="-45720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b="1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Select yeast best suited to these factors </a:t>
            </a:r>
            <a:endParaRPr lang="en-US" b="1" dirty="0">
              <a:solidFill>
                <a:schemeClr val="tx1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marR="0" lvl="0" indent="-45720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Determine yeast’s relative </a:t>
            </a:r>
            <a:r>
              <a:rPr lang="en-US" b="1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nutrient needs (low, medium, or high) </a:t>
            </a:r>
            <a:endParaRPr lang="en-US" b="1" dirty="0">
              <a:solidFill>
                <a:schemeClr val="tx1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Notice the rate goes up with °B and ‘required YAN’ </a:t>
            </a:r>
          </a:p>
          <a:p>
            <a:pPr marL="457200" marR="0" lvl="0" indent="-45720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b="1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Determine how much </a:t>
            </a:r>
            <a:r>
              <a:rPr lang="en-US" b="1" u="sng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extra</a:t>
            </a:r>
            <a:r>
              <a:rPr lang="en-US" b="1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N to add: 0-50, 51-100, or 101-150 ppm</a:t>
            </a:r>
            <a:endParaRPr lang="en-US" b="1" dirty="0">
              <a:solidFill>
                <a:schemeClr val="tx1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marR="0" lvl="0" indent="-45720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b="1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Start by rehydrating yeast with a nutrient (Go-FERM Sterol Flash) </a:t>
            </a:r>
            <a:endParaRPr lang="en-US" b="1" dirty="0">
              <a:solidFill>
                <a:schemeClr val="tx1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marR="0" lvl="0" indent="-45720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b="1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Ex. grapes: </a:t>
            </a:r>
            <a:r>
              <a:rPr lang="en-US" b="1" kern="1200" dirty="0">
                <a:solidFill>
                  <a:srgbClr val="D97F1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°26 </a:t>
            </a:r>
            <a:r>
              <a:rPr lang="en-US" b="1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Brix, YAN </a:t>
            </a:r>
            <a:r>
              <a:rPr lang="en-US" b="1" kern="1200" dirty="0">
                <a:solidFill>
                  <a:srgbClr val="D97F1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97</a:t>
            </a: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ppm, the yeast’s nutrient demand is low. You need 195, but have only 97, so add </a:t>
            </a:r>
            <a:r>
              <a:rPr lang="en-US" b="1" kern="1200" dirty="0">
                <a:solidFill>
                  <a:srgbClr val="D97F1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98</a:t>
            </a:r>
            <a:r>
              <a:rPr lang="en-US" kern="1200" dirty="0">
                <a:solidFill>
                  <a:schemeClr val="accent6">
                    <a:lumMod val="75000"/>
                  </a:schemeClr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more ppm of YAN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.</a:t>
            </a:r>
          </a:p>
          <a:p>
            <a:pPr marL="457200" marR="0" lvl="0" indent="-45720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b="1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How much, when?</a:t>
            </a:r>
            <a:r>
              <a:rPr lang="en-US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follow Scott’s Nutritional Plan</a:t>
            </a:r>
          </a:p>
          <a:p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27BF0-E2A1-7EAD-E39C-67088F0B80F2}"/>
              </a:ext>
            </a:extLst>
          </p:cNvPr>
          <p:cNvSpPr txBox="1"/>
          <p:nvPr/>
        </p:nvSpPr>
        <p:spPr>
          <a:xfrm>
            <a:off x="9585806" y="4064615"/>
            <a:ext cx="22059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LOW Nitrogen-demand: 		7.5 ppm  per 1 °Brix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MEDIUM Nitrogen-demand: 	9 ppm per 1 °Brix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HIGH Nitrogen-demand: 		12.5 ppm per 1 °Brix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4603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6BCE65-B5EC-EF38-878D-ABEEFAFB3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3" y="1759712"/>
            <a:ext cx="10434320" cy="28895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E74AE7-EF92-581D-8F15-D510D758B319}"/>
              </a:ext>
            </a:extLst>
          </p:cNvPr>
          <p:cNvSpPr txBox="1"/>
          <p:nvPr/>
        </p:nvSpPr>
        <p:spPr>
          <a:xfrm>
            <a:off x="846666" y="461974"/>
            <a:ext cx="10297837" cy="937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tabLst>
                <a:tab pos="457200" algn="l"/>
              </a:tabLst>
            </a:pPr>
            <a:r>
              <a:rPr lang="en-US" b="1" kern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You </a:t>
            </a:r>
            <a:r>
              <a:rPr lang="en-US" b="1" dirty="0">
                <a:latin typeface="Candara" panose="020E0502030303020204" pitchFamily="34" charset="0"/>
                <a:ea typeface="Times New Roman" panose="02020603050405020304" pitchFamily="18" charset="0"/>
              </a:rPr>
              <a:t>have 97 ppm of YAN, </a:t>
            </a:r>
            <a:r>
              <a:rPr lang="en-US" b="1" kern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but need 195, so you </a:t>
            </a:r>
            <a:r>
              <a:rPr lang="en-US" b="1" dirty="0">
                <a:latin typeface="Candara" panose="020E0502030303020204" pitchFamily="34" charset="0"/>
                <a:ea typeface="Times New Roman" panose="02020603050405020304" pitchFamily="18" charset="0"/>
              </a:rPr>
              <a:t>are short to the tune of </a:t>
            </a:r>
            <a:r>
              <a:rPr lang="en-US" b="1" kern="1200" dirty="0">
                <a:solidFill>
                  <a:srgbClr val="D97F1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98</a:t>
            </a:r>
            <a:endParaRPr lang="en-US" b="1" dirty="0">
              <a:solidFill>
                <a:srgbClr val="D97F11"/>
              </a:solidFill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R="0" lvl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b="1" dirty="0">
                <a:latin typeface="Candara" panose="020E0502030303020204" pitchFamily="34" charset="0"/>
                <a:ea typeface="Times New Roman" panose="02020603050405020304" pitchFamily="18" charset="0"/>
              </a:rPr>
              <a:t>When: at rehydration, at a 2 to 3°B drop, add 30g h/L Fermaid 0, and at 1/3 sugar-depletion add 40 g</a:t>
            </a:r>
            <a:endParaRPr lang="en-US" b="1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5B821-0ECA-6217-D3AA-2DD7668A9A11}"/>
              </a:ext>
            </a:extLst>
          </p:cNvPr>
          <p:cNvSpPr txBox="1"/>
          <p:nvPr/>
        </p:nvSpPr>
        <p:spPr>
          <a:xfrm>
            <a:off x="1047497" y="4649216"/>
            <a:ext cx="6096000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tabLst>
                <a:tab pos="457200" algn="l"/>
              </a:tabLst>
            </a:pPr>
            <a:r>
              <a:rPr lang="en-US" b="1" kern="1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If you have problem around 8 °Brix add RESKUE</a:t>
            </a:r>
            <a:endParaRPr lang="en-US" b="1" dirty="0"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4117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956966-99E7-6B54-8648-01914EE97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08" y="339436"/>
            <a:ext cx="7860147" cy="589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830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98EF52-6110-74A2-ACF5-225239A0B9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903" y="389163"/>
            <a:ext cx="3968621" cy="5291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074DE-6BB3-936A-1ECD-23A56143FD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478" y="389164"/>
            <a:ext cx="3968621" cy="529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577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151499-902C-69FE-FE55-4800839134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55" y="601824"/>
            <a:ext cx="4819260" cy="36144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CF2510-246A-0FE8-ABA0-F69FBF74AD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915" y="1112826"/>
            <a:ext cx="6176462" cy="46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92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C5EE3-A081-CE57-D0FF-79C61EBCA2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5523" y="1894825"/>
            <a:ext cx="4234542" cy="187234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Ink Free" panose="03080402000500000000" pitchFamily="66" charset="0"/>
              </a:rPr>
              <a:t>An introduction to red winemaking: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562BDE-8E8B-050E-D7BF-B2063CEF360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66800" y="4803775"/>
            <a:ext cx="10058400" cy="1073150"/>
          </a:xfrm>
        </p:spPr>
        <p:txBody>
          <a:bodyPr>
            <a:noAutofit/>
          </a:bodyPr>
          <a:lstStyle/>
          <a:p>
            <a:r>
              <a:rPr lang="en-US" sz="3200" b="1" cap="none" dirty="0">
                <a:solidFill>
                  <a:schemeClr val="tx1"/>
                </a:solidFill>
                <a:latin typeface="Bradley Hand ITC" panose="03070402050302030203" pitchFamily="66" charset="0"/>
              </a:rPr>
              <a:t>People have long enjoyed red wines for their intense colors, complex aromas and flavors, and rich mouth-feel …  </a:t>
            </a:r>
            <a:endParaRPr lang="en-US" sz="3200" b="1" cap="none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1030" name="Picture 6" descr="Winemaking in California | Anne Hall Antique Prints">
            <a:extLst>
              <a:ext uri="{FF2B5EF4-FFF2-40B4-BE49-F238E27FC236}">
                <a16:creationId xmlns:a16="http://schemas.microsoft.com/office/drawing/2014/main" id="{A68C0D4A-DB94-9E56-F6A8-40759ADC5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6859" r="2716" b="5243"/>
          <a:stretch/>
        </p:blipFill>
        <p:spPr bwMode="auto">
          <a:xfrm>
            <a:off x="5976256" y="130629"/>
            <a:ext cx="6041573" cy="39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0848378-DC88-61CF-1D94-6ECBFB4B128B}"/>
              </a:ext>
            </a:extLst>
          </p:cNvPr>
          <p:cNvSpPr txBox="1">
            <a:spLocks/>
          </p:cNvSpPr>
          <p:nvPr/>
        </p:nvSpPr>
        <p:spPr>
          <a:xfrm>
            <a:off x="5878286" y="3995057"/>
            <a:ext cx="4332515" cy="4315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The vintage in California, Harper’s Weekly, 1859</a:t>
            </a:r>
          </a:p>
        </p:txBody>
      </p:sp>
    </p:spTree>
    <p:extLst>
      <p:ext uri="{BB962C8B-B14F-4D97-AF65-F5344CB8AC3E}">
        <p14:creationId xmlns:p14="http://schemas.microsoft.com/office/powerpoint/2010/main" val="358814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21DD6D-ADCB-2E94-260D-9C64D873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06" y="364067"/>
            <a:ext cx="10220961" cy="1354666"/>
          </a:xfrm>
        </p:spPr>
        <p:txBody>
          <a:bodyPr>
            <a:normAutofit/>
          </a:bodyPr>
          <a:lstStyle/>
          <a:p>
            <a:r>
              <a:rPr lang="en-US" sz="3600" b="1" i="0" dirty="0">
                <a:solidFill>
                  <a:schemeClr val="accent1"/>
                </a:solidFill>
                <a:effectLst/>
                <a:latin typeface="Ink Free" panose="03080402000500000000" pitchFamily="66" charset="0"/>
              </a:rPr>
              <a:t>Fermentation temperature influences </a:t>
            </a:r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fruit flavors, color, and body: 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A9789-25F2-70E5-2890-F1D601C742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i="0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fermentation produces heat: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aids in tannin extraction</a:t>
            </a:r>
            <a:r>
              <a:rPr lang="en-US" sz="2400" b="1" i="0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 </a:t>
            </a:r>
            <a:endParaRPr lang="en-US" sz="24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cooler temperatures (77–83°F) produce fruitier more palatable reds, easy drinking…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hot ferments tend to extract harsher, more </a:t>
            </a:r>
            <a:r>
              <a:rPr lang="en-US" sz="2400" b="1" i="0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astringent tannins, (puckery, mouth-drying, or bitter sensation)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2A2A2A"/>
              </a:solidFill>
              <a:latin typeface="Candara" panose="020E0502030303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C0A85E-28D6-61B1-67D8-C7635E6C6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19" y="1845735"/>
            <a:ext cx="5322147" cy="402336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Higher, but moderate temperatures (≤ 86°F) produce longer-lived, more tannic wines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Tannins and alcohol contribute to body, and can add a silky, round, slightly sweet finish, </a:t>
            </a: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</a:rPr>
              <a:t>if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you know how to manage them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in general, you’re on thin ice above 86°F for most yeasts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9002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D0420-F8B2-5D9B-1442-8BA9594F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20" y="479452"/>
            <a:ext cx="9636034" cy="117130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Punching-down: what’s the point?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92F5E-8966-7138-2DC5-1670D09E4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294" y="1837944"/>
            <a:ext cx="4937760" cy="4183552"/>
          </a:xfrm>
        </p:spPr>
        <p:txBody>
          <a:bodyPr>
            <a:normAutofit/>
          </a:bodyPr>
          <a:lstStyle/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break up and resubmerge cap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suspend lees and yeast 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allow odors to dissipate</a:t>
            </a: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facilitate extraction of color, aroma, and skin tannins</a:t>
            </a:r>
            <a:endParaRPr lang="en-US" sz="2400" b="1" dirty="0">
              <a:solidFill>
                <a:schemeClr val="tx1"/>
              </a:solidFill>
              <a:effectLst/>
              <a:latin typeface="Candara" panose="020E0502030303020204" pitchFamily="34" charset="0"/>
              <a:ea typeface="Arial" panose="020B0604020202020204" pitchFamily="34" charset="0"/>
            </a:endParaRP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incorporate a little air initially</a:t>
            </a: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dissipate heat: cap acts as an  insulator </a:t>
            </a: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kill air-borne bacteria that settle on cap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D91EC4-7191-B4BE-5ED3-4728C2E87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4436" y="1837944"/>
            <a:ext cx="5376963" cy="4023360"/>
          </a:xfrm>
        </p:spPr>
        <p:txBody>
          <a:bodyPr>
            <a:normAutofit/>
          </a:bodyPr>
          <a:lstStyle/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2400" b="1" u="sng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frequency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influences amount of tannins and style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what’s reasonable? 1 to 3 times/day</a:t>
            </a: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frequent and energetic punch downs, use of enzymes, and warm ferments (&gt;80°F), </a:t>
            </a:r>
            <a:r>
              <a:rPr lang="en-US" sz="2400" b="1" u="sng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all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serve to increase extraction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Arial" panose="020B0604020202020204" pitchFamily="34" charset="0"/>
              </a:rPr>
              <a:t>how you manage tannins makes all the difference: </a:t>
            </a:r>
            <a:endParaRPr lang="en-US" sz="2400" b="1" dirty="0">
              <a:solidFill>
                <a:schemeClr val="tx1"/>
              </a:solidFill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6239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2E0271-84A0-DF6C-B9EB-3CA94052A0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763" y="3691467"/>
            <a:ext cx="4182848" cy="3137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DF405A-7955-20B9-56FA-7C393F5A3C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709" y="141413"/>
            <a:ext cx="4033494" cy="3025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432839-9AD8-EE7D-E6FC-8952ACB186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5545" y="141413"/>
            <a:ext cx="4869455" cy="3915428"/>
          </a:xfrm>
          <a:prstGeom prst="rect">
            <a:avLst/>
          </a:prstGeom>
        </p:spPr>
      </p:pic>
      <p:pic>
        <p:nvPicPr>
          <p:cNvPr id="2" name="Picture 2" descr="Punch-downs">
            <a:extLst>
              <a:ext uri="{FF2B5EF4-FFF2-40B4-BE49-F238E27FC236}">
                <a16:creationId xmlns:a16="http://schemas.microsoft.com/office/drawing/2014/main" id="{9BAAABD0-2A58-5F31-8A11-FE2632A59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846" y="2159000"/>
            <a:ext cx="2863850" cy="381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0746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CE1A6-D4F4-8192-EFD0-CC35DE189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863600"/>
            <a:ext cx="9987280" cy="87376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Aerating the must: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F0436-7D68-BD15-6E0C-CF5FC9CA9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300393" cy="402336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Yes, aeration is the enemy of </a:t>
            </a:r>
            <a:r>
              <a:rPr lang="en-US" sz="2400" b="1" u="sng" dirty="0">
                <a:solidFill>
                  <a:schemeClr val="tx1"/>
                </a:solidFill>
                <a:latin typeface="Candara" panose="020E0502030303020204" pitchFamily="34" charset="0"/>
              </a:rPr>
              <a:t>wine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, but </a:t>
            </a: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</a:rPr>
              <a:t>not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fermenting wine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significant benefits during fermentation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yeast are </a:t>
            </a: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</a:rPr>
              <a:t>aerobic,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but fermentations are largely </a:t>
            </a: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</a:rPr>
              <a:t>anaerobic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providing air to support yeast growth (build up), and maintain </a:t>
            </a:r>
            <a:r>
              <a:rPr lang="en-US" sz="2400" b="1" i="0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viability </a:t>
            </a:r>
            <a:endParaRPr lang="en-US" sz="2400" b="1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i="0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improves fermentation efficiency, </a:t>
            </a:r>
            <a:r>
              <a:rPr lang="en-US" sz="2400" b="1" i="0" dirty="0">
                <a:solidFill>
                  <a:srgbClr val="D97F11"/>
                </a:solidFill>
                <a:effectLst/>
                <a:latin typeface="Candara" panose="020E0502030303020204" pitchFamily="34" charset="0"/>
              </a:rPr>
              <a:t>and</a:t>
            </a:r>
            <a:r>
              <a:rPr lang="en-US" sz="2400" i="0" dirty="0">
                <a:solidFill>
                  <a:schemeClr val="accent6">
                    <a:lumMod val="75000"/>
                  </a:schemeClr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400" b="1" i="0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makes wine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more palatable: </a:t>
            </a:r>
            <a:r>
              <a:rPr lang="en-US" sz="2400" b="1" i="0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f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ruitier, softer, rounder and less astringent. Bingo!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i="0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minimizes of H2S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 production,</a:t>
            </a:r>
            <a:r>
              <a:rPr lang="en-US" sz="2400" b="1" i="0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 while allowing them to dissipate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fermentations less likely to falter </a:t>
            </a:r>
            <a:endParaRPr lang="en-US" sz="2400" b="1" i="0" dirty="0">
              <a:solidFill>
                <a:schemeClr val="tx1"/>
              </a:solidFill>
              <a:effectLst/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0103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96F72-701E-116D-3FE9-B4E4CBB93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3403"/>
            <a:ext cx="10058400" cy="1450757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Wineries do ‘pump- overs’, ‘délestage’</a:t>
            </a:r>
          </a:p>
        </p:txBody>
      </p:sp>
      <p:pic>
        <p:nvPicPr>
          <p:cNvPr id="24578" name="Picture 2" descr="Macro aeration during primary fermentation">
            <a:extLst>
              <a:ext uri="{FF2B5EF4-FFF2-40B4-BE49-F238E27FC236}">
                <a16:creationId xmlns:a16="http://schemas.microsoft.com/office/drawing/2014/main" id="{FD34F9F3-A66C-AC71-388E-2759D2CE0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9" y="2040995"/>
            <a:ext cx="4170431" cy="398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nosur">
            <a:extLst>
              <a:ext uri="{FF2B5EF4-FFF2-40B4-BE49-F238E27FC236}">
                <a16:creationId xmlns:a16="http://schemas.microsoft.com/office/drawing/2014/main" id="{7D6FB40E-5951-02D7-93C7-A8A908EAE0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85073" y="1999613"/>
            <a:ext cx="6040127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2487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olumbia Crest Wine on Twitter: &quot;Here are your #CrowdsourcedCab grapes going through the Rack ...">
            <a:extLst>
              <a:ext uri="{FF2B5EF4-FFF2-40B4-BE49-F238E27FC236}">
                <a16:creationId xmlns:a16="http://schemas.microsoft.com/office/drawing/2014/main" id="{9EA75C92-0A85-7615-89C5-EA36BA40A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066" y="563033"/>
            <a:ext cx="6722533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4366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EEEE27-B185-006A-0A9B-6B27BC82BD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917" y="135466"/>
            <a:ext cx="4476750" cy="596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2DB99F-E318-1DCB-C8D0-315C5D4E5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866" y="135467"/>
            <a:ext cx="4476751" cy="5969002"/>
          </a:xfrm>
          <a:prstGeom prst="rect">
            <a:avLst/>
          </a:prstGeom>
        </p:spPr>
      </p:pic>
      <p:pic>
        <p:nvPicPr>
          <p:cNvPr id="22530" name="Picture 2" descr="Aeration System">
            <a:extLst>
              <a:ext uri="{FF2B5EF4-FFF2-40B4-BE49-F238E27FC236}">
                <a16:creationId xmlns:a16="http://schemas.microsoft.com/office/drawing/2014/main" id="{8E8157E7-5A40-69C9-3396-B3D341647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308" y="251884"/>
            <a:ext cx="2965450" cy="296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6999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3FAE6C-A555-8E8A-5409-52D884B50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83" y="887240"/>
            <a:ext cx="3116089" cy="4154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52927A-07EA-A353-F272-52215DD9D0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000" y="1660525"/>
            <a:ext cx="3962400" cy="234632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ndara" panose="020E0502030303020204" pitchFamily="34" charset="0"/>
              </a:rPr>
              <a:t>Once the cap settles, you’re done … unless the wine is stuck…. </a:t>
            </a:r>
            <a:r>
              <a:rPr lang="en-US" sz="3600" b="1" dirty="0" err="1">
                <a:solidFill>
                  <a:schemeClr val="tx1"/>
                </a:solidFill>
                <a:latin typeface="Candara" panose="020E0502030303020204" pitchFamily="34" charset="0"/>
              </a:rPr>
              <a:t>Noooo</a:t>
            </a:r>
            <a:r>
              <a:rPr lang="en-US" sz="3600" b="1" dirty="0">
                <a:solidFill>
                  <a:schemeClr val="tx1"/>
                </a:solidFill>
                <a:latin typeface="Candara" panose="020E0502030303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154665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6B528-0B5C-BC91-B590-9F8D0F5172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30" r="25944"/>
          <a:stretch/>
        </p:blipFill>
        <p:spPr>
          <a:xfrm>
            <a:off x="620486" y="1306285"/>
            <a:ext cx="2971802" cy="3729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3F6429-E5BF-F48D-8190-5E2C3F673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621" y="1346766"/>
            <a:ext cx="2857500" cy="3648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7F4526-B115-AFDD-45E4-EF71505D8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457" y="366486"/>
            <a:ext cx="4427764" cy="59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535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itle 7">
            <a:extLst>
              <a:ext uri="{FF2B5EF4-FFF2-40B4-BE49-F238E27FC236}">
                <a16:creationId xmlns:a16="http://schemas.microsoft.com/office/drawing/2014/main" id="{5234C3B4-BF20-95CC-B1C9-884065019A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6029" y="1020488"/>
            <a:ext cx="4923526" cy="3877357"/>
          </a:xfrm>
        </p:spPr>
        <p:txBody>
          <a:bodyPr>
            <a:normAutofit fontScale="90000"/>
          </a:bodyPr>
          <a:lstStyle/>
          <a:p>
            <a:r>
              <a:rPr lang="en-US" altLang="en-US" sz="2400" b="1" dirty="0">
                <a:solidFill>
                  <a:srgbClr val="D97F11"/>
                </a:solidFill>
                <a:latin typeface="Ink Free" panose="03080402000500000000" pitchFamily="66" charset="0"/>
              </a:rPr>
              <a:t>Hydrometer: measures relative specific gravity or Brix/Balling</a:t>
            </a:r>
            <a:br>
              <a:rPr lang="en-US" altLang="en-US" sz="1600" b="1" u="sng" dirty="0">
                <a:solidFill>
                  <a:srgbClr val="D97F11"/>
                </a:solidFill>
                <a:latin typeface="Ink Free" panose="03080402000500000000" pitchFamily="66" charset="0"/>
              </a:rPr>
            </a:br>
            <a:br>
              <a:rPr lang="en-US" altLang="en-US" sz="1600" u="sng" dirty="0">
                <a:solidFill>
                  <a:schemeClr val="accent6">
                    <a:lumMod val="75000"/>
                  </a:schemeClr>
                </a:solidFill>
                <a:latin typeface="Ink Free" panose="03080402000500000000" pitchFamily="66" charset="0"/>
              </a:rPr>
            </a:br>
            <a:r>
              <a:rPr lang="en-US" altLang="en-US" sz="2000" b="1" u="sng" dirty="0">
                <a:solidFill>
                  <a:schemeClr val="tx1"/>
                </a:solidFill>
                <a:latin typeface="Candara" panose="020E0502030303020204" pitchFamily="34" charset="0"/>
              </a:rPr>
              <a:t>Temp °F 		spec. </a:t>
            </a:r>
            <a:r>
              <a:rPr lang="en-US" altLang="en-US" sz="2000" b="1" u="sng" dirty="0" err="1">
                <a:solidFill>
                  <a:schemeClr val="tx1"/>
                </a:solidFill>
                <a:latin typeface="Candara" panose="020E0502030303020204" pitchFamily="34" charset="0"/>
              </a:rPr>
              <a:t>grav</a:t>
            </a:r>
            <a:r>
              <a:rPr lang="en-US" altLang="en-US" sz="2000" b="1" u="sng" dirty="0">
                <a:solidFill>
                  <a:schemeClr val="tx1"/>
                </a:solidFill>
                <a:latin typeface="Candara" panose="020E0502030303020204" pitchFamily="34" charset="0"/>
              </a:rPr>
              <a:t>. correction</a:t>
            </a:r>
            <a:b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50 			-  0.5</a:t>
            </a:r>
            <a:b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60 			+ 0</a:t>
            </a:r>
            <a:b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70 			+ 1</a:t>
            </a:r>
            <a:b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77 			+ 2</a:t>
            </a:r>
            <a:b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84 			+ 3</a:t>
            </a:r>
            <a:b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b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Ex. If SP is 1.100 and the temp is 84F</a:t>
            </a:r>
            <a:b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the correction is .003, so the corrected SG </a:t>
            </a:r>
            <a:b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is 1.103</a:t>
            </a:r>
            <a:b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b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www.winebusiness</a:t>
            </a:r>
            <a: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.com/calculator/winemaking/calc/67/</a:t>
            </a:r>
            <a:b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b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en-US" alt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A specific gravity of 0.990 to 0.996 is considered dry</a:t>
            </a:r>
          </a:p>
        </p:txBody>
      </p:sp>
      <p:pic>
        <p:nvPicPr>
          <p:cNvPr id="65543" name="Picture 9" descr="See the source image">
            <a:extLst>
              <a:ext uri="{FF2B5EF4-FFF2-40B4-BE49-F238E27FC236}">
                <a16:creationId xmlns:a16="http://schemas.microsoft.com/office/drawing/2014/main" id="{B9985A12-21D6-5461-083B-FCEA54666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994" y="3429000"/>
            <a:ext cx="2103438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79E1E1-F103-DFE8-EDAB-7DADE715D1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846" y="596663"/>
            <a:ext cx="2013857" cy="5488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5F177D-0BED-3CCB-18E4-851CA4546E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3723" y="597690"/>
            <a:ext cx="2129583" cy="548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66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3D466-EA73-8F16-AD07-F3DF2F80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Ink Free" panose="03080402000500000000" pitchFamily="66" charset="0"/>
              </a:rPr>
              <a:t>History of winemaking: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2840B-8545-F1C6-2B5F-708C0CB61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3597" y="1742739"/>
            <a:ext cx="5296747" cy="4469004"/>
          </a:xfrm>
        </p:spPr>
        <p:txBody>
          <a:bodyPr>
            <a:normAutofit fontScale="25000" lnSpcReduction="20000"/>
          </a:bodyPr>
          <a:lstStyle/>
          <a:p>
            <a:pPr marL="365760" indent="-365760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5500" b="1" i="0" dirty="0">
                <a:solidFill>
                  <a:schemeClr val="tx1"/>
                </a:solidFill>
                <a:effectLst/>
              </a:rPr>
              <a:t>evolution of </a:t>
            </a:r>
            <a:r>
              <a:rPr lang="en-US" sz="5500" b="1" dirty="0">
                <a:solidFill>
                  <a:schemeClr val="tx1"/>
                </a:solidFill>
              </a:rPr>
              <a:t>ideas, scientific knowledge, technology, and </a:t>
            </a:r>
            <a:r>
              <a:rPr lang="en-US" sz="5500" b="1" i="0" dirty="0">
                <a:solidFill>
                  <a:schemeClr val="tx1"/>
                </a:solidFill>
                <a:effectLst/>
              </a:rPr>
              <a:t>cultural practices</a:t>
            </a:r>
          </a:p>
          <a:p>
            <a:pPr marL="365760" indent="-36576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5500" b="1" i="0" dirty="0">
                <a:solidFill>
                  <a:schemeClr val="tx1"/>
                </a:solidFill>
                <a:effectLst/>
              </a:rPr>
              <a:t>Romans introduced: pruning vines, cultivating specific varieties, more efficient pressing, use of barrels, and SO</a:t>
            </a:r>
            <a:r>
              <a:rPr lang="en-US" sz="5500" b="1" i="0" baseline="-25000" dirty="0">
                <a:solidFill>
                  <a:schemeClr val="tx1"/>
                </a:solidFill>
                <a:effectLst/>
              </a:rPr>
              <a:t>2</a:t>
            </a:r>
            <a:r>
              <a:rPr lang="en-US" sz="5500" b="1" i="0" dirty="0">
                <a:solidFill>
                  <a:schemeClr val="tx1"/>
                </a:solidFill>
                <a:effectLst/>
              </a:rPr>
              <a:t>.</a:t>
            </a:r>
          </a:p>
          <a:p>
            <a:pPr marL="365760" indent="-36576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5500" b="1" i="0" dirty="0">
                <a:solidFill>
                  <a:schemeClr val="tx1"/>
                </a:solidFill>
                <a:effectLst/>
              </a:rPr>
              <a:t>They recognized: influence of vineyard location, climate, and laid groundwork for modern winemaking</a:t>
            </a:r>
          </a:p>
          <a:p>
            <a:pPr marL="365760" indent="-365760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5500" b="1" dirty="0">
                <a:solidFill>
                  <a:schemeClr val="tx1"/>
                </a:solidFill>
              </a:rPr>
              <a:t>The focus on traditional methods shifted during the Age of Enlightenment. Science, reason, and examination of traditional beliefs and practices, brought about many advancements. </a:t>
            </a:r>
          </a:p>
          <a:p>
            <a:pPr marL="365760" indent="-365760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5500" b="1" dirty="0">
                <a:solidFill>
                  <a:schemeClr val="tx1"/>
                </a:solidFill>
              </a:rPr>
              <a:t>Scientists and scholars began to study the chemical and biological processes behind fermentation, the role that yeast play, and factors influencing wine quality.</a:t>
            </a:r>
          </a:p>
          <a:p>
            <a:pPr marL="365760" indent="-365760">
              <a:buFont typeface="Wingdings" panose="05000000000000000000" pitchFamily="2" charset="2"/>
              <a:buChar char="§"/>
            </a:pPr>
            <a:endParaRPr lang="en-US" sz="4000" dirty="0">
              <a:solidFill>
                <a:srgbClr val="484848"/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D78C9-E785-9DE8-46D0-B9F12969C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709" y="1742739"/>
            <a:ext cx="5296747" cy="4572000"/>
          </a:xfrm>
        </p:spPr>
        <p:txBody>
          <a:bodyPr>
            <a:normAutofit fontScale="25000" lnSpcReduction="20000"/>
          </a:bodyPr>
          <a:lstStyle/>
          <a:p>
            <a:pPr marL="365760" indent="-365760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5600" b="1" dirty="0">
                <a:solidFill>
                  <a:schemeClr val="tx1"/>
                </a:solidFill>
              </a:rPr>
              <a:t>Ushered in an era of innovation: adoption of more controlled fermentation, temperature control, stainless-steel tanks, use of oak barrels, more precise control over wine production/quality.</a:t>
            </a:r>
          </a:p>
          <a:p>
            <a:pPr marL="365760" indent="-36576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5600" b="1" i="0" dirty="0">
                <a:solidFill>
                  <a:schemeClr val="tx1"/>
                </a:solidFill>
                <a:effectLst/>
              </a:rPr>
              <a:t>We have an array of tools and techniques to produce wines: electricity, temperature control, hydraulic presses, pumps, filters  etc.</a:t>
            </a:r>
          </a:p>
          <a:p>
            <a:pPr marL="365760" indent="-36576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5600" b="1" i="0" dirty="0">
                <a:solidFill>
                  <a:schemeClr val="tx1"/>
                </a:solidFill>
                <a:effectLst/>
              </a:rPr>
              <a:t>We have a better understanding of vineyard management, grape genetics, and microbiology, yeast kinetics, etc. to make more informed decisions throughout the process.</a:t>
            </a:r>
          </a:p>
          <a:p>
            <a:pPr marL="365760" indent="-365760" algn="l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5600" b="1" dirty="0">
                <a:solidFill>
                  <a:schemeClr val="tx1"/>
                </a:solidFill>
              </a:rPr>
              <a:t>We also have a variety of labor-saving and problem-solving products …</a:t>
            </a:r>
            <a:r>
              <a:rPr lang="en-US" sz="5600" b="1" i="0" dirty="0">
                <a:solidFill>
                  <a:schemeClr val="tx1"/>
                </a:solidFill>
                <a:effectLst/>
              </a:rPr>
              <a:t> We’ve come a long way since crushing grapes under foot and fermenting in earthenware tanks buried in the ground.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BDBB75-0198-DA2A-2A20-FB82A4EBC304}"/>
              </a:ext>
            </a:extLst>
          </p:cNvPr>
          <p:cNvSpPr txBox="1"/>
          <p:nvPr/>
        </p:nvSpPr>
        <p:spPr>
          <a:xfrm>
            <a:off x="6110344" y="17427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0821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>
            <a:extLst>
              <a:ext uri="{FF2B5EF4-FFF2-40B4-BE49-F238E27FC236}">
                <a16:creationId xmlns:a16="http://schemas.microsoft.com/office/drawing/2014/main" id="{0FE01AE7-17A2-9176-255B-F70FA11D2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1" y="623888"/>
            <a:ext cx="363061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1">
            <a:extLst>
              <a:ext uri="{FF2B5EF4-FFF2-40B4-BE49-F238E27FC236}">
                <a16:creationId xmlns:a16="http://schemas.microsoft.com/office/drawing/2014/main" id="{EC30D3F0-3B63-C13C-5F06-4779B73FA8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28209" y="446088"/>
            <a:ext cx="2598738" cy="67945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b="1" dirty="0">
                <a:solidFill>
                  <a:schemeClr val="accent1"/>
                </a:solidFill>
                <a:latin typeface="Ink Free" panose="03080402000500000000" pitchFamily="66" charset="0"/>
              </a:rPr>
              <a:t>Pressing:</a:t>
            </a:r>
          </a:p>
        </p:txBody>
      </p:sp>
      <p:pic>
        <p:nvPicPr>
          <p:cNvPr id="52228" name="Picture 2" descr="See the source image">
            <a:extLst>
              <a:ext uri="{FF2B5EF4-FFF2-40B4-BE49-F238E27FC236}">
                <a16:creationId xmlns:a16="http://schemas.microsoft.com/office/drawing/2014/main" id="{A97B0407-28D4-ECF8-8AD8-B5C7DFA9A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8209" y="1303338"/>
            <a:ext cx="4557713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D9D01F-423C-66A4-3130-6F7BEAF0FE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04800"/>
            <a:ext cx="8331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469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450F1B-681F-5C59-58F2-69E3EBBCD9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265" y="929217"/>
            <a:ext cx="6460067" cy="484505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01E4AE8-B647-986E-B055-4830723F81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80" y="1921933"/>
            <a:ext cx="2963333" cy="93239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D97F11"/>
                </a:solidFill>
                <a:latin typeface="Ink Free" panose="03080402000500000000" pitchFamily="66" charset="0"/>
              </a:rPr>
              <a:t>Seed removal before pressing</a:t>
            </a:r>
          </a:p>
        </p:txBody>
      </p:sp>
    </p:spTree>
    <p:extLst>
      <p:ext uri="{BB962C8B-B14F-4D97-AF65-F5344CB8AC3E}">
        <p14:creationId xmlns:p14="http://schemas.microsoft.com/office/powerpoint/2010/main" val="40951439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4F5A7-2EFA-0A89-6F8C-CBF3030FB0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9734" y="143933"/>
            <a:ext cx="9982199" cy="107315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D97F11"/>
                </a:solidFill>
                <a:latin typeface="Ink Free" panose="03080402000500000000" pitchFamily="66" charset="0"/>
              </a:rPr>
              <a:t>Collecting the free-run and press-run</a:t>
            </a:r>
          </a:p>
        </p:txBody>
      </p:sp>
      <p:pic>
        <p:nvPicPr>
          <p:cNvPr id="3078" name="Picture 6" descr="Vino Travels ~ An Italian Wine Blog: The process of how to make homemade wine.">
            <a:extLst>
              <a:ext uri="{FF2B5EF4-FFF2-40B4-BE49-F238E27FC236}">
                <a16:creationId xmlns:a16="http://schemas.microsoft.com/office/drawing/2014/main" id="{BF59589E-105B-3954-A6A5-D60E408F26F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6600" y="1357312"/>
            <a:ext cx="3262313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 Tale of Two Presses | Left Coast Cowboys">
            <a:extLst>
              <a:ext uri="{FF2B5EF4-FFF2-40B4-BE49-F238E27FC236}">
                <a16:creationId xmlns:a16="http://schemas.microsoft.com/office/drawing/2014/main" id="{D4FFC875-3242-67F6-3792-EADA42B82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63"/>
          <a:stretch/>
        </p:blipFill>
        <p:spPr bwMode="auto">
          <a:xfrm>
            <a:off x="6096000" y="1357312"/>
            <a:ext cx="32246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9817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FD2085-7431-BA68-2975-28C29A1FE9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541" y="650139"/>
            <a:ext cx="3588519" cy="4784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3F501A-C528-5462-68C3-FA404728AA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0247" y="249382"/>
            <a:ext cx="4304146" cy="5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750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606419-0486-AD78-8887-6B3A29B49B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1" y="542636"/>
            <a:ext cx="6733308" cy="504998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20AD5C3-069C-0E32-B3F4-30F0E6AA00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890" y="1016289"/>
            <a:ext cx="4001511" cy="14509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Ink Free" panose="03080402000500000000" pitchFamily="66" charset="0"/>
              </a:rPr>
              <a:t>Settling: grape solids and yeast</a:t>
            </a:r>
          </a:p>
        </p:txBody>
      </p:sp>
    </p:spTree>
    <p:extLst>
      <p:ext uri="{BB962C8B-B14F-4D97-AF65-F5344CB8AC3E}">
        <p14:creationId xmlns:p14="http://schemas.microsoft.com/office/powerpoint/2010/main" val="5082565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259DF-81C6-56CC-71E3-B46896098A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55944" y="841520"/>
            <a:ext cx="2662238" cy="144938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‘</a:t>
            </a:r>
            <a:r>
              <a:rPr lang="en-US" b="1" dirty="0">
                <a:solidFill>
                  <a:schemeClr val="accent1"/>
                </a:solidFill>
                <a:latin typeface="Ink Free" panose="03080402000500000000" pitchFamily="66" charset="0"/>
              </a:rPr>
              <a:t>Cake’</a:t>
            </a:r>
          </a:p>
        </p:txBody>
      </p:sp>
      <p:pic>
        <p:nvPicPr>
          <p:cNvPr id="4100" name="Picture 4" descr="The grapes are turning into wine - Annes world of wine">
            <a:extLst>
              <a:ext uri="{FF2B5EF4-FFF2-40B4-BE49-F238E27FC236}">
                <a16:creationId xmlns:a16="http://schemas.microsoft.com/office/drawing/2014/main" id="{A0026AC1-EA2D-AED2-53E1-CD57539EC4D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182" y="388360"/>
            <a:ext cx="3857625" cy="571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8933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0CA436-55A4-095F-D600-7748818566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790" y="440265"/>
            <a:ext cx="7206076" cy="54045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6A39F7-A2B2-C1EB-B528-606C34F9A6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66" y="440265"/>
            <a:ext cx="4053418" cy="54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83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4F3DE-28DF-DF3A-C7A1-F1CC6D9B2C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04" y="753725"/>
            <a:ext cx="3507846" cy="4677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B9148F-98E0-98F7-A8A6-A6F1750E14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8381" y="1987436"/>
            <a:ext cx="2433875" cy="317536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5CDBCC4-5AF3-7FC1-B462-EB3884E190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72181" y="414202"/>
            <a:ext cx="2777837" cy="129306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D97F11"/>
                </a:solidFill>
                <a:latin typeface="Ink Free" panose="03080402000500000000" pitchFamily="66" charset="0"/>
              </a:rPr>
              <a:t>Racking: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405339-4FD4-8F7D-A4E4-32EC86FC66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237" y="1987436"/>
            <a:ext cx="4299525" cy="32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604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C5353D-7903-C23E-89BC-CF7CCAF160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876" y="0"/>
            <a:ext cx="8444248" cy="633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36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n by Barbara Crawford on grapes | History of wine, Illuminated manuscript, Middle ages">
            <a:extLst>
              <a:ext uri="{FF2B5EF4-FFF2-40B4-BE49-F238E27FC236}">
                <a16:creationId xmlns:a16="http://schemas.microsoft.com/office/drawing/2014/main" id="{E9161339-5C07-CF31-8833-254BEE27E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661" y="504401"/>
            <a:ext cx="4390133" cy="305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o Invented Wine?">
            <a:extLst>
              <a:ext uri="{FF2B5EF4-FFF2-40B4-BE49-F238E27FC236}">
                <a16:creationId xmlns:a16="http://schemas.microsoft.com/office/drawing/2014/main" id="{A2456604-C0A3-24AD-6BAA-D5FA6D978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899" y="504401"/>
            <a:ext cx="4634441" cy="308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s Of Old Wine Press Stock Photos, Pictures &amp; Royalty-Free Images - iStock">
            <a:extLst>
              <a:ext uri="{FF2B5EF4-FFF2-40B4-BE49-F238E27FC236}">
                <a16:creationId xmlns:a16="http://schemas.microsoft.com/office/drawing/2014/main" id="{80DD28F1-1355-11DD-5249-8B077C62A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88" y="3855947"/>
            <a:ext cx="2471738" cy="266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ancient winemaking in georgia">
            <a:extLst>
              <a:ext uri="{FF2B5EF4-FFF2-40B4-BE49-F238E27FC236}">
                <a16:creationId xmlns:a16="http://schemas.microsoft.com/office/drawing/2014/main" id="{1789FA6B-F417-CCA4-A91C-1EA878CCB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119" y="4000336"/>
            <a:ext cx="3777078" cy="205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n Inside Look At Winery Construction Pt 2 | Facility Development Company">
            <a:extLst>
              <a:ext uri="{FF2B5EF4-FFF2-40B4-BE49-F238E27FC236}">
                <a16:creationId xmlns:a16="http://schemas.microsoft.com/office/drawing/2014/main" id="{C9594626-0743-739E-FAB8-2584C8C03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77" y="3855948"/>
            <a:ext cx="4038750" cy="234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D01CA-4ED0-D211-1329-044979F590B6}"/>
              </a:ext>
            </a:extLst>
          </p:cNvPr>
          <p:cNvSpPr txBox="1">
            <a:spLocks/>
          </p:cNvSpPr>
          <p:nvPr/>
        </p:nvSpPr>
        <p:spPr>
          <a:xfrm>
            <a:off x="4155070" y="6014997"/>
            <a:ext cx="2258591" cy="4315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 err="1">
                <a:solidFill>
                  <a:schemeClr val="tx1"/>
                </a:solidFill>
                <a:latin typeface="+mn-lt"/>
              </a:rPr>
              <a:t>Qveveri</a:t>
            </a:r>
            <a:r>
              <a:rPr lang="en-US" sz="2100" b="1" dirty="0">
                <a:solidFill>
                  <a:schemeClr val="tx1"/>
                </a:solidFill>
                <a:latin typeface="+mn-lt"/>
              </a:rPr>
              <a:t> in Georgia</a:t>
            </a:r>
            <a:r>
              <a:rPr lang="en-US" sz="28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84354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34100E6A-0B49-EE55-41D4-F2FDDC2D1A9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9757" y="200554"/>
            <a:ext cx="8466137" cy="128111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solidFill>
                  <a:schemeClr val="accent1"/>
                </a:solidFill>
                <a:latin typeface="Ink Free" panose="03080402000500000000" pitchFamily="66" charset="0"/>
              </a:rPr>
              <a:t>Malolactic conversion:  </a:t>
            </a:r>
          </a:p>
        </p:txBody>
      </p:sp>
      <p:pic>
        <p:nvPicPr>
          <p:cNvPr id="3076" name="Picture 4" descr="What is Malolactic Fermentation? The Buttery Taste in Wine">
            <a:extLst>
              <a:ext uri="{FF2B5EF4-FFF2-40B4-BE49-F238E27FC236}">
                <a16:creationId xmlns:a16="http://schemas.microsoft.com/office/drawing/2014/main" id="{F67351D7-80E2-9D50-57AB-B33BC658B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227" y="521643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Rectangle 3">
            <a:extLst>
              <a:ext uri="{FF2B5EF4-FFF2-40B4-BE49-F238E27FC236}">
                <a16:creationId xmlns:a16="http://schemas.microsoft.com/office/drawing/2014/main" id="{A57E25B4-17CE-4C59-DCB7-9F0EA93793A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81743" y="1498601"/>
            <a:ext cx="7461590" cy="4514619"/>
          </a:xfrm>
        </p:spPr>
        <p:txBody>
          <a:bodyPr>
            <a:normAutofit/>
          </a:bodyPr>
          <a:lstStyle/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natural process involving bacteria 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bacteria found on grape skins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may occur spontaneously, </a:t>
            </a:r>
            <a:r>
              <a:rPr lang="en-US" altLang="en-US" sz="2200" b="1" u="sng" dirty="0">
                <a:solidFill>
                  <a:schemeClr val="tx1"/>
                </a:solidFill>
                <a:latin typeface="Candara" panose="020E0502030303020204" pitchFamily="34" charset="0"/>
              </a:rPr>
              <a:t>best</a:t>
            </a:r>
            <a:r>
              <a:rPr lang="en-US" alt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 to inoculate 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Malic acid converted to Lactic acid. CO2 </a:t>
            </a:r>
            <a:r>
              <a:rPr lang="en-US" alt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US" alt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Malic acid is tart, Lactic acid is not!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smoother, rounder, fruitier, and more complex)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When? after fermentation, pressing, settling, and racking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to get rid of gross lees</a:t>
            </a:r>
          </a:p>
          <a:p>
            <a:pPr marL="457200" indent="-457200" eaLnBrk="1" hangingPunct="1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chemeClr val="tx1"/>
                </a:solidFill>
                <a:latin typeface="Candara" panose="020E0502030303020204" pitchFamily="34" charset="0"/>
              </a:rPr>
              <a:t>wine is often racked when ML done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sz="2400" dirty="0">
              <a:solidFill>
                <a:schemeClr val="tx2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6121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72DCBB-327C-096C-E3D7-7C9B16B78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77" y="-32197"/>
            <a:ext cx="8525814" cy="63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838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2B5290-D226-E2A4-A2B0-14AF6E6DD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Ink Free" panose="03080402000500000000" pitchFamily="66" charset="0"/>
              </a:rPr>
              <a:t>Malolactic conversion: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18BBFE-2033-04AC-90A9-1FCB319F6C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8828" y="1896533"/>
            <a:ext cx="5685851" cy="4460240"/>
          </a:xfrm>
        </p:spPr>
        <p:txBody>
          <a:bodyPr>
            <a:normAutofit fontScale="25000" lnSpcReduction="20000"/>
          </a:bodyPr>
          <a:lstStyle/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8800" b="1" dirty="0">
                <a:solidFill>
                  <a:schemeClr val="tx1"/>
                </a:solidFill>
                <a:latin typeface="Candara" panose="020E0502030303020204" pitchFamily="34" charset="0"/>
              </a:rPr>
              <a:t>what to look for: potential alcohol, free- and total-SO2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8800" b="1" dirty="0">
                <a:solidFill>
                  <a:schemeClr val="tx1"/>
                </a:solidFill>
                <a:latin typeface="Candara" panose="020E0502030303020204" pitchFamily="34" charset="0"/>
              </a:rPr>
              <a:t>some ML cultures must be rehydrated, others added directly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8800" b="1" dirty="0">
                <a:solidFill>
                  <a:schemeClr val="tx1"/>
                </a:solidFill>
                <a:latin typeface="Candara" panose="020E0502030303020204" pitchFamily="34" charset="0"/>
              </a:rPr>
              <a:t>use a hydrating nutrient (</a:t>
            </a:r>
            <a:r>
              <a:rPr lang="en-US" sz="8800" b="1" dirty="0" err="1">
                <a:solidFill>
                  <a:schemeClr val="tx1"/>
                </a:solidFill>
                <a:latin typeface="Candara" panose="020E0502030303020204" pitchFamily="34" charset="0"/>
              </a:rPr>
              <a:t>ActiML</a:t>
            </a:r>
            <a:r>
              <a:rPr lang="en-US" sz="8800" b="1" dirty="0">
                <a:solidFill>
                  <a:schemeClr val="tx1"/>
                </a:solidFill>
                <a:latin typeface="Candara" panose="020E0502030303020204" pitchFamily="34" charset="0"/>
              </a:rPr>
              <a:t>, </a:t>
            </a:r>
            <a:r>
              <a:rPr lang="en-US" sz="8800" b="1" dirty="0" err="1">
                <a:solidFill>
                  <a:schemeClr val="tx1"/>
                </a:solidFill>
                <a:latin typeface="Candara" panose="020E0502030303020204" pitchFamily="34" charset="0"/>
              </a:rPr>
              <a:t>Osmobacti</a:t>
            </a:r>
            <a:r>
              <a:rPr lang="en-US" sz="8800" b="1" dirty="0">
                <a:solidFill>
                  <a:schemeClr val="tx1"/>
                </a:solidFill>
                <a:latin typeface="Candara" panose="020E0502030303020204" pitchFamily="34" charset="0"/>
              </a:rPr>
              <a:t>)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8800" b="1" dirty="0">
                <a:solidFill>
                  <a:schemeClr val="tx1"/>
                </a:solidFill>
                <a:latin typeface="Candara" panose="020E0502030303020204" pitchFamily="34" charset="0"/>
              </a:rPr>
              <a:t>an ML nutrient is also recommended </a:t>
            </a:r>
            <a:r>
              <a:rPr lang="en-US" sz="8800" b="1" dirty="0">
                <a:solidFill>
                  <a:srgbClr val="D97F11"/>
                </a:solidFill>
                <a:latin typeface="Candara" panose="020E0502030303020204" pitchFamily="34" charset="0"/>
              </a:rPr>
              <a:t>(</a:t>
            </a:r>
            <a:r>
              <a:rPr lang="en-US" sz="8800" b="1" dirty="0" err="1">
                <a:solidFill>
                  <a:srgbClr val="D97F1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Nutriferm</a:t>
            </a:r>
            <a:r>
              <a:rPr lang="en-US" sz="8800" b="1" dirty="0">
                <a:solidFill>
                  <a:srgbClr val="D97F1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ML, and Scott has ML Red Boost, and </a:t>
            </a:r>
            <a:r>
              <a:rPr lang="en-US" sz="8800" b="1" dirty="0" err="1">
                <a:solidFill>
                  <a:srgbClr val="D97F1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OptiMalo</a:t>
            </a:r>
            <a:r>
              <a:rPr lang="en-US" sz="8800" b="1" dirty="0">
                <a:solidFill>
                  <a:srgbClr val="D97F1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-Plus </a:t>
            </a:r>
            <a:endParaRPr lang="en-US" sz="8800" b="1" dirty="0">
              <a:solidFill>
                <a:srgbClr val="D97F11"/>
              </a:solidFill>
              <a:latin typeface="Candara" panose="020E0502030303020204" pitchFamily="34" charset="0"/>
            </a:endParaRP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8800" b="1" dirty="0">
                <a:solidFill>
                  <a:schemeClr val="tx1"/>
                </a:solidFill>
                <a:latin typeface="Candara" panose="020E0502030303020204" pitchFamily="34" charset="0"/>
              </a:rPr>
              <a:t>temperature: </a:t>
            </a:r>
            <a:r>
              <a:rPr lang="en-US" sz="8800" b="1" dirty="0">
                <a:solidFill>
                  <a:srgbClr val="D97F11"/>
                </a:solidFill>
                <a:latin typeface="Candara" panose="020E0502030303020204" pitchFamily="34" charset="0"/>
              </a:rPr>
              <a:t>ideally</a:t>
            </a:r>
            <a:r>
              <a:rPr lang="en-US" sz="8800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8800" b="1" dirty="0">
                <a:solidFill>
                  <a:schemeClr val="tx1"/>
                </a:solidFill>
                <a:latin typeface="Candara" panose="020E0502030303020204" pitchFamily="34" charset="0"/>
              </a:rPr>
              <a:t>72 °F, 76°F max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8800" b="1" dirty="0">
                <a:solidFill>
                  <a:schemeClr val="tx1"/>
                </a:solidFill>
                <a:latin typeface="Candara" panose="020E0502030303020204" pitchFamily="34" charset="0"/>
              </a:rPr>
              <a:t>keep barrels topped, and use inert gas</a:t>
            </a:r>
          </a:p>
          <a:p>
            <a:pPr marL="457200" indent="-457200">
              <a:lnSpc>
                <a:spcPts val="2000"/>
              </a:lnSpc>
              <a:buFont typeface="Wingdings" panose="05000000000000000000" pitchFamily="2" charset="2"/>
              <a:buChar char="§"/>
            </a:pPr>
            <a:r>
              <a:rPr lang="en-US" sz="8800" b="1" dirty="0">
                <a:solidFill>
                  <a:schemeClr val="tx1"/>
                </a:solidFill>
                <a:latin typeface="Candara" panose="020E0502030303020204" pitchFamily="34" charset="0"/>
              </a:rPr>
              <a:t>when activity ceases, test remaining Malic</a:t>
            </a: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endParaRPr lang="en-US" sz="9600" dirty="0">
              <a:latin typeface="Candara" panose="020E0502030303020204" pitchFamily="34" charset="0"/>
            </a:endParaRPr>
          </a:p>
          <a:p>
            <a:pPr marL="457200" indent="-457200">
              <a:lnSpc>
                <a:spcPts val="2500"/>
              </a:lnSpc>
            </a:pPr>
            <a:r>
              <a:rPr lang="en-US" sz="9600" dirty="0">
                <a:latin typeface="Candara" panose="020E0502030303020204" pitchFamily="34" charset="0"/>
              </a:rPr>
              <a:t> </a:t>
            </a:r>
          </a:p>
          <a:p>
            <a:endParaRPr lang="en-US" dirty="0"/>
          </a:p>
        </p:txBody>
      </p:sp>
      <p:pic>
        <p:nvPicPr>
          <p:cNvPr id="7" name="Picture 4" descr="FD-DVS WhiteDaily 41 (50 Units) – RFHP Trading">
            <a:extLst>
              <a:ext uri="{FF2B5EF4-FFF2-40B4-BE49-F238E27FC236}">
                <a16:creationId xmlns:a16="http://schemas.microsoft.com/office/drawing/2014/main" id="{6C562F73-721F-B1DE-8764-1F860F2D6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3946" y="1896533"/>
            <a:ext cx="4180121" cy="367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3387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E3299F-EED1-24F4-8F0F-A4BA818D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Ink Free" panose="03080402000500000000" pitchFamily="66" charset="0"/>
              </a:rPr>
              <a:t>Post-MLC: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2C1297-3025-B534-2FF4-FA202AD1E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time to add </a:t>
            </a:r>
            <a:r>
              <a:rPr lang="en-US" b="1" dirty="0">
                <a:solidFill>
                  <a:srgbClr val="D97F1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60 ppm 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SO</a:t>
            </a:r>
            <a:r>
              <a:rPr lang="en-US" b="1" baseline="-25000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2</a:t>
            </a:r>
            <a:endParaRPr lang="en-US" b="1" dirty="0">
              <a:solidFill>
                <a:schemeClr val="tx1"/>
              </a:solidFill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200" marR="0" lvl="0" indent="-4572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you need more than you think</a:t>
            </a:r>
          </a:p>
          <a:p>
            <a:pPr marL="457200" marR="0" lvl="0" indent="-4572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you have virtually no remaining free-SO2 and, </a:t>
            </a:r>
          </a:p>
          <a:p>
            <a:pPr marL="457200" marR="0" lvl="0" indent="-4572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roughly half </a:t>
            </a:r>
            <a:r>
              <a:rPr lang="en-US" b="1" i="0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will bind within a few days</a:t>
            </a:r>
          </a:p>
          <a:p>
            <a:pPr marL="457200" marR="0" lvl="0" indent="-4572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dissolved O2 increases during racking 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(10 to 15 ppm)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wine in barrels lose about 5 ppm/month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every time you pull the bung to smell, taste, or add something you lose SO2</a:t>
            </a:r>
          </a:p>
          <a:p>
            <a:pPr marL="457200" marR="0" lvl="0" indent="-4572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allowing free-SO2 to drop below </a:t>
            </a:r>
            <a:r>
              <a:rPr lang="en-US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Arial" panose="020B0604020202020204" pitchFamily="34" charset="0"/>
              </a:rPr>
              <a:t>the targeted value between testing and additions is inviting trouble</a:t>
            </a:r>
            <a:r>
              <a:rPr lang="en-US" sz="4000" dirty="0">
                <a:solidFill>
                  <a:srgbClr val="D97F11"/>
                </a:solidFill>
                <a:effectLst/>
                <a:latin typeface="Candara" panose="020E0502030303020204" pitchFamily="34" charset="0"/>
                <a:ea typeface="Arial" panose="020B0604020202020204" pitchFamily="34" charset="0"/>
                <a:sym typeface="Wingdings" panose="05000000000000000000" pitchFamily="2" charset="2"/>
              </a:rPr>
              <a:t></a:t>
            </a:r>
            <a:r>
              <a:rPr lang="en-US" sz="4000" dirty="0">
                <a:solidFill>
                  <a:schemeClr val="tx2"/>
                </a:solidFill>
                <a:effectLst/>
                <a:latin typeface="Candara" panose="020E0502030303020204" pitchFamily="34" charset="0"/>
                <a:ea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tx2"/>
                </a:solidFill>
                <a:effectLst/>
                <a:latin typeface="Candara" panose="020E0502030303020204" pitchFamily="34" charset="0"/>
                <a:ea typeface="Arial" panose="020B0604020202020204" pitchFamily="34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n-US" dirty="0">
              <a:effectLst/>
              <a:latin typeface="Candara" panose="020E0502030303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n-US" b="0" i="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n-US" b="0" i="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1015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BAE480-B8E1-193C-B10A-7D60D025A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D97F11"/>
                </a:solidFill>
                <a:latin typeface="Ink Free" panose="03080402000500000000" pitchFamily="66" charset="0"/>
              </a:rPr>
              <a:t>Final acid adjustment: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7399B1-B355-0660-3146-579EDFECD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232136" cy="4023360"/>
          </a:xfrm>
        </p:spPr>
        <p:txBody>
          <a:bodyPr>
            <a:normAutofit/>
          </a:bodyPr>
          <a:lstStyle/>
          <a:p>
            <a:pPr marL="365760" indent="-36576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Favorable acidity: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  <a:cs typeface="Courier New" panose="02070309020205020404" pitchFamily="49" charset="0"/>
              </a:rPr>
              <a:t>pH 3.5 to 3.75, TA 6 to 7 g/L</a:t>
            </a:r>
          </a:p>
          <a:p>
            <a:pPr marL="365760" indent="-36576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To </a:t>
            </a:r>
            <a:r>
              <a:rPr lang="en-US" sz="2400" b="1" u="sng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raise</a:t>
            </a:r>
            <a:r>
              <a:rPr lang="en-US" sz="24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acidity:  </a:t>
            </a: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3.8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g/gal </a:t>
            </a: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(</a:t>
            </a:r>
            <a:r>
              <a:rPr lang="en-US" sz="2400" b="1" dirty="0">
                <a:solidFill>
                  <a:srgbClr val="D97F1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Tartaric acid): </a:t>
            </a:r>
            <a:r>
              <a:rPr lang="en-US" sz="24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TA</a:t>
            </a:r>
            <a:r>
              <a:rPr lang="en-US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1g/L pH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0.1 -0.2 pH units</a:t>
            </a:r>
          </a:p>
          <a:p>
            <a:pPr marL="365760" indent="-36576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To </a:t>
            </a:r>
            <a:r>
              <a:rPr lang="en-US" sz="2400" b="1" u="sng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lower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acidity: </a:t>
            </a: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3.4</a:t>
            </a:r>
            <a:r>
              <a:rPr lang="en-US" sz="2400" b="1" dirty="0">
                <a:solidFill>
                  <a:schemeClr val="tx2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g/gal </a:t>
            </a: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(Potassium Bicarbonate):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TA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1g/L , pH</a:t>
            </a:r>
            <a:r>
              <a:rPr lang="en-US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</a:p>
          <a:p>
            <a:pPr marL="365760" indent="-36576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Make additions gradually and check pH after each addition.</a:t>
            </a:r>
          </a:p>
          <a:p>
            <a:pPr>
              <a:lnSpc>
                <a:spcPts val="2500"/>
              </a:lnSpc>
            </a:pPr>
            <a:endParaRPr lang="en-US" sz="24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8628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7B10EA-84E4-3F2E-7824-5977C813B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en-US" altLang="en-US" sz="3600" b="1" i="0" u="none" strike="noStrike" cap="none" normalizeH="0" baseline="0" dirty="0" bmk="_Hlk151454031">
                <a:ln>
                  <a:noFill/>
                </a:ln>
                <a:solidFill>
                  <a:schemeClr val="accent1"/>
                </a:solidFill>
                <a:effectLst/>
                <a:latin typeface="Ink Free" panose="03080402000500000000" pitchFamily="66" charset="0"/>
                <a:ea typeface="Arial" panose="020B0604020202020204" pitchFamily="34" charset="0"/>
              </a:rPr>
              <a:t>Current minimum free-SO2</a:t>
            </a:r>
            <a:b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k Free" panose="03080402000500000000" pitchFamily="66" charset="0"/>
              </a:rPr>
            </a:b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Source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Australian Wine Research Institute, in their publication </a:t>
            </a:r>
            <a:r>
              <a:rPr kumimoji="0" lang="en-US" altLang="en-US" sz="1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Revisiting Sulfur Dioxide Use,</a:t>
            </a: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based on research by Rankine, 1989.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www.winebusiness.com/calculator/winemaking/calc/21/</a:t>
            </a:r>
            <a:endParaRPr lang="en-US" sz="1400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9C49D29-BFD0-4590-9ED8-D0F2AB71B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749875"/>
              </p:ext>
            </p:extLst>
          </p:nvPr>
        </p:nvGraphicFramePr>
        <p:xfrm>
          <a:off x="934967" y="2082982"/>
          <a:ext cx="5834534" cy="1780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7267">
                  <a:extLst>
                    <a:ext uri="{9D8B030D-6E8A-4147-A177-3AD203B41FA5}">
                      <a16:colId xmlns:a16="http://schemas.microsoft.com/office/drawing/2014/main" val="1581618625"/>
                    </a:ext>
                  </a:extLst>
                </a:gridCol>
                <a:gridCol w="2917267">
                  <a:extLst>
                    <a:ext uri="{9D8B030D-6E8A-4147-A177-3AD203B41FA5}">
                      <a16:colId xmlns:a16="http://schemas.microsoft.com/office/drawing/2014/main" val="1803873103"/>
                    </a:ext>
                  </a:extLst>
                </a:gridCol>
              </a:tblGrid>
              <a:tr h="867579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effectLst/>
                        </a:rPr>
                        <a:t>pH 3.40 to 3.60</a:t>
                      </a:r>
                      <a:endParaRPr lang="en-US" sz="1200" b="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6200" marR="76200" marT="76200" marB="762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10 to 20 mg/L </a:t>
                      </a:r>
                      <a:r>
                        <a:rPr lang="en-US" sz="1200" b="0" dirty="0">
                          <a:solidFill>
                            <a:schemeClr val="tx2"/>
                          </a:solidFill>
                          <a:effectLst/>
                        </a:rPr>
                        <a:t>‘apparent</a:t>
                      </a:r>
                      <a:r>
                        <a:rPr lang="en-US" sz="1200" b="0" baseline="30000" dirty="0">
                          <a:solidFill>
                            <a:schemeClr val="tx2"/>
                          </a:solidFill>
                          <a:effectLst/>
                        </a:rPr>
                        <a:t>1′</a:t>
                      </a:r>
                      <a:r>
                        <a:rPr lang="en-US" sz="1200" b="0" dirty="0">
                          <a:solidFill>
                            <a:schemeClr val="tx2"/>
                          </a:solidFill>
                          <a:effectLst/>
                        </a:rPr>
                        <a:t> free SO</a:t>
                      </a:r>
                      <a:r>
                        <a:rPr lang="en-US" sz="1200" b="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br>
                        <a:rPr lang="en-US" sz="1200" b="0" baseline="-25000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1200" b="0" dirty="0">
                          <a:solidFill>
                            <a:schemeClr val="tx2"/>
                          </a:solidFill>
                          <a:effectLst/>
                        </a:rPr>
                        <a:t>or 50 to 150 mg/L total SO</a:t>
                      </a:r>
                      <a:r>
                        <a:rPr lang="en-US" sz="1200" b="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US" sz="1200" b="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6200" marR="76200" marT="76200" marB="762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878354"/>
                  </a:ext>
                </a:extLst>
              </a:tr>
              <a:tr h="912953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  <a:effectLst/>
                        </a:rPr>
                        <a:t>pH &gt; 3.60</a:t>
                      </a:r>
                      <a:endParaRPr lang="en-US" sz="1200" b="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6200" marR="76200" marT="76200" marB="762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&gt; 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</a:rPr>
                        <a:t>20 mg/L 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‘apparent’ free SO</a:t>
                      </a:r>
                      <a:r>
                        <a:rPr lang="en-US" sz="120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 or</a:t>
                      </a:r>
                      <a:b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&gt; 150 mg/L total SO</a:t>
                      </a:r>
                      <a:r>
                        <a:rPr lang="en-US" sz="120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US" sz="12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6200" marR="76200" marT="76200" marB="762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93134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5E9AD5D-5088-5397-CDEE-D3B53BB56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392983"/>
              </p:ext>
            </p:extLst>
          </p:nvPr>
        </p:nvGraphicFramePr>
        <p:xfrm>
          <a:off x="7340958" y="2082982"/>
          <a:ext cx="3477296" cy="3734874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132466">
                  <a:extLst>
                    <a:ext uri="{9D8B030D-6E8A-4147-A177-3AD203B41FA5}">
                      <a16:colId xmlns:a16="http://schemas.microsoft.com/office/drawing/2014/main" val="893126103"/>
                    </a:ext>
                  </a:extLst>
                </a:gridCol>
                <a:gridCol w="1172415">
                  <a:extLst>
                    <a:ext uri="{9D8B030D-6E8A-4147-A177-3AD203B41FA5}">
                      <a16:colId xmlns:a16="http://schemas.microsoft.com/office/drawing/2014/main" val="2391173136"/>
                    </a:ext>
                  </a:extLst>
                </a:gridCol>
                <a:gridCol w="1172415">
                  <a:extLst>
                    <a:ext uri="{9D8B030D-6E8A-4147-A177-3AD203B41FA5}">
                      <a16:colId xmlns:a16="http://schemas.microsoft.com/office/drawing/2014/main" val="3991922114"/>
                    </a:ext>
                  </a:extLst>
                </a:gridCol>
              </a:tblGrid>
              <a:tr h="197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0.8 ppm</a:t>
                      </a:r>
                      <a:endParaRPr lang="en-US" sz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0.5 ppm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00870393"/>
                  </a:ext>
                </a:extLst>
              </a:tr>
              <a:tr h="3168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White Wine</a:t>
                      </a:r>
                      <a:endParaRPr lang="en-US" sz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Red Wine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321230"/>
                  </a:ext>
                </a:extLst>
              </a:tr>
              <a:tr h="3168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11 ppm</a:t>
                      </a:r>
                      <a:endParaRPr lang="en-US" sz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7 ppm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2611824"/>
                  </a:ext>
                </a:extLst>
              </a:tr>
              <a:tr h="3168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13</a:t>
                      </a:r>
                      <a:endParaRPr lang="en-US" sz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5100621"/>
                  </a:ext>
                </a:extLst>
              </a:tr>
              <a:tr h="3168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16</a:t>
                      </a:r>
                      <a:endParaRPr lang="en-US" sz="12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5494457"/>
                  </a:ext>
                </a:extLst>
              </a:tr>
              <a:tr h="3168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21</a:t>
                      </a:r>
                      <a:endParaRPr lang="en-US" sz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2754069"/>
                  </a:ext>
                </a:extLst>
              </a:tr>
              <a:tr h="3168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26</a:t>
                      </a:r>
                      <a:endParaRPr lang="en-US" sz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71351593"/>
                  </a:ext>
                </a:extLst>
              </a:tr>
              <a:tr h="3694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32</a:t>
                      </a:r>
                      <a:endParaRPr lang="en-US" sz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9946834"/>
                  </a:ext>
                </a:extLst>
              </a:tr>
              <a:tr h="3168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40</a:t>
                      </a:r>
                      <a:endParaRPr lang="en-US" sz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180220"/>
                  </a:ext>
                </a:extLst>
              </a:tr>
              <a:tr h="3168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50</a:t>
                      </a:r>
                      <a:endParaRPr lang="en-US" sz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31*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75267369"/>
                  </a:ext>
                </a:extLst>
              </a:tr>
              <a:tr h="3168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63</a:t>
                      </a:r>
                      <a:endParaRPr lang="en-US" sz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39*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7900197"/>
                  </a:ext>
                </a:extLst>
              </a:tr>
              <a:tr h="3168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79</a:t>
                      </a:r>
                      <a:endParaRPr lang="en-US" sz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49*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480734"/>
                  </a:ext>
                </a:extLst>
              </a:tr>
            </a:tbl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3E784249-4AAC-F03F-D663-2CDBF64C00CD}"/>
              </a:ext>
            </a:extLst>
          </p:cNvPr>
          <p:cNvSpPr txBox="1">
            <a:spLocks/>
          </p:cNvSpPr>
          <p:nvPr/>
        </p:nvSpPr>
        <p:spPr>
          <a:xfrm>
            <a:off x="408358" y="3951243"/>
            <a:ext cx="6361143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Candara" panose="020E05020303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FF8E4B-E895-176D-2BEB-1E0F38FF0B77}"/>
              </a:ext>
            </a:extLst>
          </p:cNvPr>
          <p:cNvSpPr txBox="1"/>
          <p:nvPr/>
        </p:nvSpPr>
        <p:spPr>
          <a:xfrm>
            <a:off x="1097280" y="4209136"/>
            <a:ext cx="472397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ndara" panose="020E0502030303020204" pitchFamily="34" charset="0"/>
              </a:rPr>
              <a:t>Some assumptions: the wine is sound,  the barrel is clean,  you stay on top of sulfiting, you </a:t>
            </a:r>
            <a:r>
              <a:rPr lang="en-US" sz="1600" b="1" dirty="0">
                <a:solidFill>
                  <a:srgbClr val="2A2A2A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adjust high pH wines to 3.7 or less.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b="1" dirty="0">
              <a:solidFill>
                <a:srgbClr val="2A2A2A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2A2A2A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It’s prudent for home winemakers to increase </a:t>
            </a:r>
            <a:r>
              <a:rPr lang="en-US" sz="1600" b="1" u="sng" dirty="0">
                <a:solidFill>
                  <a:srgbClr val="2A2A2A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minimum</a:t>
            </a:r>
            <a:r>
              <a:rPr lang="en-US" sz="1600" b="1" dirty="0">
                <a:solidFill>
                  <a:srgbClr val="2A2A2A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F-SO</a:t>
            </a:r>
            <a:r>
              <a:rPr lang="en-US" sz="1600" b="1" baseline="-25000" dirty="0">
                <a:solidFill>
                  <a:srgbClr val="2A2A2A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 </a:t>
            </a:r>
            <a:r>
              <a:rPr lang="en-US" sz="1600" b="1" dirty="0">
                <a:solidFill>
                  <a:srgbClr val="2A2A2A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to 30 ppm at 3.6 to 3.8 </a:t>
            </a:r>
          </a:p>
          <a:p>
            <a:endParaRPr lang="en-US" dirty="0">
              <a:solidFill>
                <a:srgbClr val="2A2A2A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endParaRPr lang="en-US" sz="1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6255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A3B906-2584-7984-24DC-3A39590A4A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99504" y="264318"/>
            <a:ext cx="10058400" cy="144938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Ink Free" panose="03080402000500000000" pitchFamily="66" charset="0"/>
              </a:rPr>
              <a:t>Maturation: time to resolve issues: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40D12F-A79A-7070-99AE-B4A5FB1E36D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43189" y="1864062"/>
            <a:ext cx="5052811" cy="4022725"/>
          </a:xfrm>
        </p:spPr>
        <p:txBody>
          <a:bodyPr>
            <a:normAutofit/>
          </a:bodyPr>
          <a:lstStyle/>
          <a:p>
            <a:pPr marL="457200" indent="-4572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D97F11"/>
                </a:solidFill>
                <a:latin typeface="Candara" panose="020E0502030303020204" pitchFamily="34" charset="0"/>
              </a:rPr>
              <a:t>Clarification: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remove suspended solids, tartrates, insoluble pigments, tannins, etc.  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D97F11"/>
                </a:solidFill>
                <a:latin typeface="Candara" panose="020E0502030303020204" pitchFamily="34" charset="0"/>
              </a:rPr>
              <a:t>Stabilization: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minor acid adjustment, maintain targeted molecular SO2, and eliminate bacteria as needed 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D97F11"/>
                </a:solidFill>
                <a:latin typeface="Candara" panose="020E0502030303020204" pitchFamily="34" charset="0"/>
              </a:rPr>
              <a:t>Fining: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moderate astringency, bitterness </a:t>
            </a:r>
            <a:r>
              <a:rPr lang="en-US" b="1" dirty="0">
                <a:solidFill>
                  <a:srgbClr val="D97F11"/>
                </a:solidFill>
                <a:latin typeface="Candara" panose="020E0502030303020204" pitchFamily="34" charset="0"/>
              </a:rPr>
              <a:t>Sensory improvements: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treat off aromas, ‘finishing’ tannins to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 improve body, and reduce astringency, add oak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6F77E61-7644-A8A2-7F67-3FF6D9C2A39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293237" y="1864063"/>
            <a:ext cx="4937125" cy="4022725"/>
          </a:xfrm>
        </p:spPr>
        <p:txBody>
          <a:bodyPr>
            <a:normAutofit/>
          </a:bodyPr>
          <a:lstStyle/>
          <a:p>
            <a:pPr marL="457200" indent="-4572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D97F1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Mouth-feel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: 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polysaccharides, mannoproteins, gum Arabic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D97F11"/>
                </a:solidFill>
                <a:latin typeface="Candara" panose="020E0502030303020204" pitchFamily="34" charset="0"/>
              </a:rPr>
              <a:t>Filtration:</a:t>
            </a:r>
            <a:r>
              <a:rPr lang="en-US" dirty="0">
                <a:solidFill>
                  <a:srgbClr val="D97F11"/>
                </a:solidFill>
                <a:latin typeface="Candara" panose="020E0502030303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stability and appearance 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D97F11"/>
                </a:solidFill>
                <a:latin typeface="Candara" panose="020E0502030303020204" pitchFamily="34" charset="0"/>
              </a:rPr>
              <a:t>Duration: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reds 14 to 24 months in oak, in stainless 8 to 12 months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D97F11"/>
                </a:solidFill>
                <a:latin typeface="Candara" panose="020E0502030303020204" pitchFamily="34" charset="0"/>
              </a:rPr>
              <a:t>Tips:</a:t>
            </a:r>
            <a:r>
              <a:rPr lang="en-US" b="1" dirty="0">
                <a:solidFill>
                  <a:schemeClr val="tx1"/>
                </a:solidFill>
                <a:latin typeface="Candara" panose="020E0502030303020204" pitchFamily="34" charset="0"/>
              </a:rPr>
              <a:t> fill containers! Top barrels frequently, test SO2</a:t>
            </a:r>
          </a:p>
          <a:p>
            <a:pPr marL="457200" indent="-4572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D97F11"/>
                </a:solidFill>
                <a:latin typeface="Candara" panose="020E0502030303020204" pitchFamily="34" charset="0"/>
              </a:rPr>
              <a:t>Cold stabilization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9115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82AC7-0E65-49A7-248C-5637823AEA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9320" y="305449"/>
            <a:ext cx="8815388" cy="109378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Ink Free" panose="03080402000500000000" pitchFamily="66" charset="0"/>
              </a:rPr>
              <a:t>Oak barrel alternatives or neutral barrels: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9D627A-AAAB-43BF-33F6-0A66DFC8564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163" y="1839913"/>
            <a:ext cx="3017837" cy="4022725"/>
          </a:xfrm>
        </p:spPr>
      </p:pic>
      <p:pic>
        <p:nvPicPr>
          <p:cNvPr id="41986" name="Picture 2" descr="French Convection Toasted Savour 5 sections">
            <a:extLst>
              <a:ext uri="{FF2B5EF4-FFF2-40B4-BE49-F238E27FC236}">
                <a16:creationId xmlns:a16="http://schemas.microsoft.com/office/drawing/2014/main" id="{64E0127A-81DE-13AC-2955-770796696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24" y="1886154"/>
            <a:ext cx="3309257" cy="177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>
            <a:extLst>
              <a:ext uri="{FF2B5EF4-FFF2-40B4-BE49-F238E27FC236}">
                <a16:creationId xmlns:a16="http://schemas.microsoft.com/office/drawing/2014/main" id="{0F905B4B-03F6-E5D8-4EA0-6DA785F32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23" y="3813674"/>
            <a:ext cx="3567791" cy="236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7EE480-B600-74F7-9017-4494ABB77B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723" y="1839453"/>
            <a:ext cx="3155189" cy="236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301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F7A8C-83AD-4D25-D940-64F6145D59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8320" y="-362265"/>
            <a:ext cx="11440886" cy="145097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</a:rPr>
              <a:t>Topping up and inert gas: </a:t>
            </a:r>
          </a:p>
        </p:txBody>
      </p:sp>
      <p:pic>
        <p:nvPicPr>
          <p:cNvPr id="40962" name="Picture 2" descr="Making Wine at Home Is a Growing Trend in Sonoma County - Sonoma Magazine">
            <a:extLst>
              <a:ext uri="{FF2B5EF4-FFF2-40B4-BE49-F238E27FC236}">
                <a16:creationId xmlns:a16="http://schemas.microsoft.com/office/drawing/2014/main" id="{EEA49CE3-7BEA-EDD8-5C4B-6DB6E70EBCF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37045" y="628421"/>
            <a:ext cx="3916496" cy="280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The Amazing Wine Making Topping Up System | Left Coast Cowboys">
            <a:extLst>
              <a:ext uri="{FF2B5EF4-FFF2-40B4-BE49-F238E27FC236}">
                <a16:creationId xmlns:a16="http://schemas.microsoft.com/office/drawing/2014/main" id="{5B97054C-0F99-CCA7-CC1E-70DD1547B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3559" y="1386165"/>
            <a:ext cx="5122441" cy="36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74388F-10D3-BF9E-980F-C87E135AD8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28" y="3680279"/>
            <a:ext cx="1883229" cy="2510971"/>
          </a:xfrm>
          <a:prstGeom prst="rect">
            <a:avLst/>
          </a:prstGeom>
        </p:spPr>
      </p:pic>
      <p:pic>
        <p:nvPicPr>
          <p:cNvPr id="40966" name="Picture 6" descr="Franzia Cabernet Sauvignon 5 Liter - Franzia">
            <a:extLst>
              <a:ext uri="{FF2B5EF4-FFF2-40B4-BE49-F238E27FC236}">
                <a16:creationId xmlns:a16="http://schemas.microsoft.com/office/drawing/2014/main" id="{BED10987-1E87-5832-7FB5-975DCD336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7777" y="2830927"/>
            <a:ext cx="2965695" cy="36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914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3F90-A310-E70E-7820-C6553D18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319" y="1014307"/>
            <a:ext cx="8918787" cy="61129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Ink Free" panose="03080402000500000000" pitchFamily="66" charset="0"/>
              </a:rPr>
              <a:t>Racking: clarification and limited O</a:t>
            </a:r>
            <a:r>
              <a:rPr lang="en-US" sz="3100" b="1" dirty="0">
                <a:solidFill>
                  <a:schemeClr val="accent1"/>
                </a:solidFill>
                <a:latin typeface="Ink Free" panose="03080402000500000000" pitchFamily="66" charset="0"/>
              </a:rPr>
              <a:t>2</a:t>
            </a:r>
            <a:r>
              <a:rPr lang="en-US" sz="4000" b="1" dirty="0">
                <a:solidFill>
                  <a:schemeClr val="accent1"/>
                </a:solidFill>
                <a:latin typeface="Ink Free" panose="03080402000500000000" pitchFamily="66" charset="0"/>
              </a:rPr>
              <a:t> exposure: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838D9-4C21-044F-0067-B2E88315E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1851" y="1910843"/>
            <a:ext cx="6350414" cy="4470950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3800" b="1" dirty="0">
                <a:solidFill>
                  <a:srgbClr val="D97F11"/>
                </a:solidFill>
                <a:latin typeface="Candara" panose="020E0502030303020204" pitchFamily="34" charset="0"/>
              </a:rPr>
              <a:t>Racking:  </a:t>
            </a:r>
            <a:r>
              <a:rPr lang="en-US" sz="3800" b="1" dirty="0">
                <a:solidFill>
                  <a:schemeClr val="tx1"/>
                </a:solidFill>
                <a:latin typeface="Candara" panose="020E0502030303020204" pitchFamily="34" charset="0"/>
              </a:rPr>
              <a:t>transfer of clear wine off sediment (siphoning, pumping, or gas-transfer)</a:t>
            </a:r>
          </a:p>
          <a:p>
            <a:pPr marL="457200" indent="-4572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38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Most home winemakers rack 3 or more times:</a:t>
            </a:r>
          </a:p>
          <a:p>
            <a:pPr marL="657200" lvl="6" indent="-45720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3800" b="1" dirty="0">
                <a:solidFill>
                  <a:srgbClr val="D97F1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First: </a:t>
            </a:r>
            <a:r>
              <a:rPr lang="en-US" sz="38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post-fermentation after pressing and settling of </a:t>
            </a:r>
            <a:r>
              <a:rPr lang="en-US" sz="3800" b="1" i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gross lees</a:t>
            </a:r>
            <a:r>
              <a:rPr lang="en-US" sz="38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. </a:t>
            </a:r>
          </a:p>
          <a:p>
            <a:pPr marL="657200" lvl="6" indent="-45720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3800" b="1" dirty="0">
                <a:solidFill>
                  <a:srgbClr val="D97F1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Second: </a:t>
            </a:r>
            <a:r>
              <a:rPr lang="en-US" sz="38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just after MLC (following sulfite addition)</a:t>
            </a:r>
          </a:p>
          <a:p>
            <a:pPr marL="657200" lvl="6" indent="-45720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3800" b="1" dirty="0">
                <a:solidFill>
                  <a:srgbClr val="D97F1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Third</a:t>
            </a:r>
            <a:r>
              <a:rPr lang="en-US" sz="38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(or more):</a:t>
            </a:r>
            <a:r>
              <a:rPr lang="en-US" sz="38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 after fining  and/or just </a:t>
            </a:r>
            <a:r>
              <a:rPr lang="en-US" sz="38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before bottling to remove additional sediment</a:t>
            </a:r>
          </a:p>
          <a:p>
            <a:pPr marL="0" lvl="5" indent="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None/>
            </a:pPr>
            <a:endParaRPr lang="en-US" sz="3800" dirty="0">
              <a:latin typeface="Candara" panose="020E0502030303020204" pitchFamily="34" charset="0"/>
            </a:endParaRPr>
          </a:p>
          <a:p>
            <a:r>
              <a:rPr lang="en-US" dirty="0">
                <a:latin typeface="Candara" panose="020E05020303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4939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59D78-02B9-4575-DB7A-33BEE1CE8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11537"/>
            <a:ext cx="10058400" cy="1450757"/>
          </a:xfrm>
        </p:spPr>
        <p:txBody>
          <a:bodyPr/>
          <a:lstStyle/>
          <a:p>
            <a:r>
              <a:rPr lang="en-US" b="1" kern="0" dirty="0">
                <a:solidFill>
                  <a:schemeClr val="accent1"/>
                </a:solidFill>
                <a:latin typeface="Ink Free" panose="03080402000500000000" pitchFamily="66" charset="0"/>
                <a:ea typeface="Calibri" panose="020F0502020204030204" pitchFamily="34" charset="0"/>
              </a:rPr>
              <a:t>Elements of red wines:</a:t>
            </a:r>
            <a:br>
              <a:rPr lang="en-US" b="1" kern="0" dirty="0">
                <a:solidFill>
                  <a:schemeClr val="accent1"/>
                </a:solidFill>
                <a:latin typeface="Ink Free" panose="03080402000500000000" pitchFamily="66" charset="0"/>
                <a:ea typeface="Calibri" panose="020F0502020204030204" pitchFamily="34" charset="0"/>
              </a:rPr>
            </a:br>
            <a:endParaRPr lang="en-US" b="1" dirty="0">
              <a:solidFill>
                <a:schemeClr val="accent1"/>
              </a:solidFill>
              <a:latin typeface="Ink Free" panose="03080402000500000000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CB639-BB98-BB97-E9FA-30EB8E56883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41929" y="1770959"/>
            <a:ext cx="9463144" cy="450074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  <a:ea typeface="Batang" panose="02030600000101010101" pitchFamily="18" charset="-127"/>
                <a:cs typeface="Segoe UI Semilight" panose="020B0402040204020203" pitchFamily="34" charset="0"/>
              </a:rPr>
              <a:t>color, </a:t>
            </a:r>
            <a:r>
              <a:rPr lang="en-US" sz="2400" b="1" dirty="0">
                <a:solidFill>
                  <a:srgbClr val="D97F11"/>
                </a:solidFill>
                <a:effectLst/>
                <a:latin typeface="Candara" panose="020E0502030303020204" pitchFamily="34" charset="0"/>
                <a:ea typeface="Batang" panose="02030600000101010101" pitchFamily="18" charset="-127"/>
                <a:cs typeface="Segoe UI Semilight" panose="020B0402040204020203" pitchFamily="34" charset="0"/>
              </a:rPr>
              <a:t>tannins</a:t>
            </a:r>
            <a:r>
              <a:rPr lang="en-US" sz="2400" dirty="0">
                <a:solidFill>
                  <a:srgbClr val="D97F11"/>
                </a:solidFill>
                <a:effectLst/>
                <a:latin typeface="Candara" panose="020E0502030303020204" pitchFamily="34" charset="0"/>
                <a:ea typeface="Batang" panose="02030600000101010101" pitchFamily="18" charset="-127"/>
                <a:cs typeface="Segoe UI Semilight" panose="020B0402040204020203" pitchFamily="34" charset="0"/>
              </a:rPr>
              <a:t>, </a:t>
            </a:r>
            <a:r>
              <a:rPr lang="en-US" sz="24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Batang" panose="02030600000101010101" pitchFamily="18" charset="-127"/>
                <a:cs typeface="Segoe UI Semilight" panose="020B0402040204020203" pitchFamily="34" charset="0"/>
              </a:rPr>
              <a:t>acidity, alcohol, sugar 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fruit:</a:t>
            </a:r>
            <a:r>
              <a:rPr lang="en-US" sz="2400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(aromas and flavors), level of dryness, perception of sweetness</a:t>
            </a:r>
            <a:endParaRPr lang="en-US" sz="2400" b="1" dirty="0">
              <a:solidFill>
                <a:schemeClr val="tx1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body: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weightiness, volume, intensity, light vs. full, or lean vs. rich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balance: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harmony of all elements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D97F1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structure: </a:t>
            </a:r>
            <a:r>
              <a:rPr lang="en-US" sz="2400" b="1" i="0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interplay between balance, </a:t>
            </a:r>
            <a:r>
              <a:rPr lang="en-US" sz="2400" b="1" dirty="0">
                <a:solidFill>
                  <a:schemeClr val="tx1"/>
                </a:solidFill>
                <a:latin typeface="Candara" panose="020E0502030303020204" pitchFamily="34" charset="0"/>
              </a:rPr>
              <a:t>including </a:t>
            </a:r>
            <a:r>
              <a:rPr lang="en-US" sz="2400" b="1" i="0" dirty="0">
                <a:solidFill>
                  <a:schemeClr val="tx1"/>
                </a:solidFill>
                <a:effectLst/>
                <a:latin typeface="Candara" panose="020E0502030303020204" pitchFamily="34" charset="0"/>
              </a:rPr>
              <a:t>aromas and flavors, and body</a:t>
            </a:r>
            <a:endParaRPr lang="en-US" sz="2400" b="1" dirty="0">
              <a:solidFill>
                <a:schemeClr val="tx1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761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DF47B8-88DF-DA73-986D-F8A5D1D013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4381" y="1029608"/>
            <a:ext cx="4230308" cy="35968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D7327C-8973-31A0-D315-39E5A02C4B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8548" y="380999"/>
            <a:ext cx="3171824" cy="5638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D43AFC-FC59-07A2-5D25-F49E1AE67A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665" y="380998"/>
            <a:ext cx="3537858" cy="56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98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sh, Green Shoots — Boundary Brewing Cooperative in Belfast, Northern Ireland — Good Beer Hunting">
            <a:extLst>
              <a:ext uri="{FF2B5EF4-FFF2-40B4-BE49-F238E27FC236}">
                <a16:creationId xmlns:a16="http://schemas.microsoft.com/office/drawing/2014/main" id="{29A62406-4C81-8FDB-08F1-F32C86386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5113"/>
            <a:ext cx="2531533" cy="34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sing Inert Gases in Winemaking - WineMakerMag.com">
            <a:extLst>
              <a:ext uri="{FF2B5EF4-FFF2-40B4-BE49-F238E27FC236}">
                <a16:creationId xmlns:a16="http://schemas.microsoft.com/office/drawing/2014/main" id="{2BA293F4-849B-ABE2-9E4A-E1A8E64AE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385" y="2379662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1E908D-B2C5-B49A-EB26-67EDED1A92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867" y="0"/>
            <a:ext cx="5554133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875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74F9FE-7EC7-31DF-0937-91FF601B1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D97F11"/>
                </a:solidFill>
                <a:latin typeface="Ink Free" panose="03080402000500000000" pitchFamily="66" charset="0"/>
              </a:rPr>
              <a:t>SO</a:t>
            </a:r>
            <a:r>
              <a:rPr lang="en-US" b="1" baseline="-25000" dirty="0">
                <a:solidFill>
                  <a:srgbClr val="D97F11"/>
                </a:solidFill>
                <a:latin typeface="Ink Free" panose="03080402000500000000" pitchFamily="66" charset="0"/>
              </a:rPr>
              <a:t>2</a:t>
            </a:r>
            <a:r>
              <a:rPr lang="en-US" b="1" dirty="0">
                <a:solidFill>
                  <a:srgbClr val="D97F11"/>
                </a:solidFill>
                <a:latin typeface="Ink Free" panose="03080402000500000000" pitchFamily="66" charset="0"/>
              </a:rPr>
              <a:t> at bottling: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A28A6-A2F7-6F4E-5522-F3897C193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To account for depletion of SO</a:t>
            </a:r>
            <a:r>
              <a:rPr lang="en-US" sz="1800" b="1" baseline="-250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due to air exposure, add 10 to 15 ppm for a standard 3 to 5-spigot bottlers, or 5ppm for an 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Enolmatic</a:t>
            </a:r>
            <a:r>
              <a:rPr lang="en-US" sz="1800" b="1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filler.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endParaRPr lang="en-US" sz="1800" b="1" dirty="0">
              <a:solidFill>
                <a:schemeClr val="tx1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b="1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You must also account for the immediate binding of the SO</a:t>
            </a:r>
            <a:r>
              <a:rPr lang="en-US" sz="1800" b="1" kern="1200" baseline="-250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after it is added to the wine. Only part of it will remain free–about 70 to 75% when added to a clean, dry red.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1800" b="1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  <a:endParaRPr lang="en-US" sz="1800" b="1" dirty="0">
              <a:solidFill>
                <a:schemeClr val="tx1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b="1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Let’s say you plan to add 18 ppm to achieve the targeted free-SO</a:t>
            </a:r>
            <a:r>
              <a:rPr lang="en-US" sz="1800" b="1" kern="1200" baseline="-250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2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level. Some of it will bind up, so, you need to add ~26 ppm to ensure that your wine is protected.  (18 ÷ 0.7 = ~26ppm)</a:t>
            </a:r>
            <a:endParaRPr lang="en-US" sz="1800" b="1" dirty="0">
              <a:solidFill>
                <a:schemeClr val="tx1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3667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>
            <a:extLst>
              <a:ext uri="{FF2B5EF4-FFF2-40B4-BE49-F238E27FC236}">
                <a16:creationId xmlns:a16="http://schemas.microsoft.com/office/drawing/2014/main" id="{CE738390-DC6D-7B4E-CBB6-F7ED375B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9872" y="306808"/>
            <a:ext cx="40624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2" descr="See the source image">
            <a:extLst>
              <a:ext uri="{FF2B5EF4-FFF2-40B4-BE49-F238E27FC236}">
                <a16:creationId xmlns:a16="http://schemas.microsoft.com/office/drawing/2014/main" id="{BABE8D8C-8FDD-E770-01AD-501B02F9B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52" y="1169450"/>
            <a:ext cx="3667408" cy="451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itle 1">
            <a:extLst>
              <a:ext uri="{FF2B5EF4-FFF2-40B4-BE49-F238E27FC236}">
                <a16:creationId xmlns:a16="http://schemas.microsoft.com/office/drawing/2014/main" id="{6606F9C7-F115-C3C8-58EF-5F6796883BA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387164" y="5639444"/>
            <a:ext cx="2057400" cy="685800"/>
          </a:xfrm>
        </p:spPr>
        <p:txBody>
          <a:bodyPr/>
          <a:lstStyle/>
          <a:p>
            <a:r>
              <a:rPr lang="en-US" altLang="en-US" sz="3200" b="1" dirty="0" err="1">
                <a:solidFill>
                  <a:schemeClr val="accent2"/>
                </a:solidFill>
                <a:latin typeface="Ink Free" panose="03080402000500000000" pitchFamily="66" charset="0"/>
              </a:rPr>
              <a:t>Enolmatic</a:t>
            </a:r>
            <a:endParaRPr lang="en-US" altLang="en-US" sz="3200" b="1" dirty="0">
              <a:solidFill>
                <a:schemeClr val="accent2"/>
              </a:solidFill>
              <a:latin typeface="Ink Free" panose="03080402000500000000" pitchFamily="66" charset="0"/>
            </a:endParaRPr>
          </a:p>
        </p:txBody>
      </p:sp>
      <p:sp>
        <p:nvSpPr>
          <p:cNvPr id="100357" name="TextBox 6">
            <a:extLst>
              <a:ext uri="{FF2B5EF4-FFF2-40B4-BE49-F238E27FC236}">
                <a16:creationId xmlns:a16="http://schemas.microsoft.com/office/drawing/2014/main" id="{A5DDA757-69B4-19CA-394F-FC169DF32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6383" y="324603"/>
            <a:ext cx="37842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200" b="1" dirty="0">
                <a:solidFill>
                  <a:schemeClr val="accent2"/>
                </a:solidFill>
                <a:latin typeface="Ink Free" panose="03080402000500000000" pitchFamily="66" charset="0"/>
              </a:rPr>
              <a:t>Standard bottlers</a:t>
            </a:r>
          </a:p>
        </p:txBody>
      </p:sp>
      <p:pic>
        <p:nvPicPr>
          <p:cNvPr id="100358" name="Picture 7" descr="Gravity Filler Animation">
            <a:extLst>
              <a:ext uri="{FF2B5EF4-FFF2-40B4-BE49-F238E27FC236}">
                <a16:creationId xmlns:a16="http://schemas.microsoft.com/office/drawing/2014/main" id="{5497CEE9-D4E0-B40A-E6D4-A1431EA91D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356" y="463285"/>
            <a:ext cx="20478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9" name="TextBox 8">
            <a:extLst>
              <a:ext uri="{FF2B5EF4-FFF2-40B4-BE49-F238E27FC236}">
                <a16:creationId xmlns:a16="http://schemas.microsoft.com/office/drawing/2014/main" id="{BB7FD46E-81D8-C2DD-ADB7-0BD384B89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7356" y="97936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454444"/>
                </a:solidFill>
                <a:latin typeface="Lato" panose="020F0502020204030203" pitchFamily="34" charset="0"/>
              </a:rPr>
              <a:t>Buon Vino Super Auto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165EB2-E472-824D-2E12-4D851FA805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324"/>
          <a:stretch/>
        </p:blipFill>
        <p:spPr>
          <a:xfrm>
            <a:off x="6234302" y="2942123"/>
            <a:ext cx="5030696" cy="3264785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D1B8EF-7DC7-C9DC-CD63-99892037C9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410634"/>
            <a:ext cx="6459811" cy="48448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0C820-A1D7-F4B9-E60C-1005759616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925" y="410634"/>
            <a:ext cx="4821895" cy="361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488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3E27B0B-0551-C826-DEEE-3C827F27AC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01464" y="1393213"/>
            <a:ext cx="8915400" cy="286279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Ink Free" panose="03080402000500000000" pitchFamily="66" charset="0"/>
              </a:rPr>
              <a:t>The character of finished wine is </a:t>
            </a:r>
            <a:br>
              <a:rPr lang="en-US" b="1" dirty="0">
                <a:solidFill>
                  <a:schemeClr val="tx1"/>
                </a:solidFill>
                <a:latin typeface="Ink Free" panose="03080402000500000000" pitchFamily="66" charset="0"/>
              </a:rPr>
            </a:br>
            <a:r>
              <a:rPr lang="en-US" b="1" dirty="0">
                <a:solidFill>
                  <a:schemeClr val="tx1"/>
                </a:solidFill>
                <a:latin typeface="Ink Free" panose="03080402000500000000" pitchFamily="66" charset="0"/>
              </a:rPr>
              <a:t>determined by everything that is done or not done along the way…..</a:t>
            </a:r>
          </a:p>
        </p:txBody>
      </p:sp>
    </p:spTree>
    <p:extLst>
      <p:ext uri="{BB962C8B-B14F-4D97-AF65-F5344CB8AC3E}">
        <p14:creationId xmlns:p14="http://schemas.microsoft.com/office/powerpoint/2010/main" val="30964782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5240C3-08E9-E829-1862-E2C6212E629E}"/>
              </a:ext>
            </a:extLst>
          </p:cNvPr>
          <p:cNvSpPr txBox="1"/>
          <p:nvPr/>
        </p:nvSpPr>
        <p:spPr>
          <a:xfrm>
            <a:off x="1126066" y="1734870"/>
            <a:ext cx="1017693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b="1" i="0" dirty="0">
                <a:effectLst/>
                <a:latin typeface="Ink Free" panose="03080402000500000000" pitchFamily="66" charset="0"/>
              </a:rPr>
              <a:t>Try to find the right balance between controlling every stage of winemaking and allowing nature to have a hand in it …</a:t>
            </a:r>
          </a:p>
          <a:p>
            <a:pPr algn="l">
              <a:lnSpc>
                <a:spcPct val="150000"/>
              </a:lnSpc>
            </a:pPr>
            <a:endParaRPr lang="en-US" sz="1200" b="1" dirty="0">
              <a:latin typeface="Ink Free" panose="03080402000500000000" pitchFamily="66" charset="0"/>
            </a:endParaRPr>
          </a:p>
          <a:p>
            <a:pPr algn="l">
              <a:lnSpc>
                <a:spcPct val="150000"/>
              </a:lnSpc>
            </a:pPr>
            <a:r>
              <a:rPr lang="en-US" sz="3200" b="1" i="0" dirty="0">
                <a:effectLst/>
                <a:latin typeface="Ink Free" panose="03080402000500000000" pitchFamily="66" charset="0"/>
              </a:rPr>
              <a:t>Strive to make distinct wines, that are balanced with varietal character, and with a sense of place 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5886D2-32EB-28F6-B1BE-4E799E43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066" y="909700"/>
            <a:ext cx="10058400" cy="145075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Ink Free" panose="03080402000500000000" pitchFamily="66" charset="0"/>
              </a:rPr>
              <a:t>Some parting thoughts:</a:t>
            </a:r>
            <a:r>
              <a:rPr lang="en-US" b="1" dirty="0">
                <a:solidFill>
                  <a:schemeClr val="accent2"/>
                </a:solidFill>
                <a:latin typeface="Ink Free" panose="03080402000500000000" pitchFamily="66" charset="0"/>
              </a:rPr>
              <a:t> </a:t>
            </a:r>
            <a:br>
              <a:rPr lang="en-US" dirty="0">
                <a:solidFill>
                  <a:schemeClr val="accent2"/>
                </a:solidFill>
                <a:latin typeface="Ink Free" panose="03080402000500000000" pitchFamily="66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5204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6AB07-5C0C-B7AF-BA36-82717B318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354012"/>
            <a:ext cx="840105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039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106712</TotalTime>
  <Words>4158</Words>
  <Application>Microsoft Macintosh PowerPoint</Application>
  <PresentationFormat>Widescreen</PresentationFormat>
  <Paragraphs>503</Paragraphs>
  <Slides>97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10" baseType="lpstr">
      <vt:lpstr>-apple-system</vt:lpstr>
      <vt:lpstr>Arial</vt:lpstr>
      <vt:lpstr>Bradley Hand ITC</vt:lpstr>
      <vt:lpstr>Calibri</vt:lpstr>
      <vt:lpstr>Calibri Light</vt:lpstr>
      <vt:lpstr>Candara</vt:lpstr>
      <vt:lpstr>Ink Free</vt:lpstr>
      <vt:lpstr>Lato</vt:lpstr>
      <vt:lpstr>open sans</vt:lpstr>
      <vt:lpstr>Times New Roman</vt:lpstr>
      <vt:lpstr>Verdana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introduction to red winemaking:</vt:lpstr>
      <vt:lpstr>History of winemaking:</vt:lpstr>
      <vt:lpstr>PowerPoint Presentation</vt:lpstr>
      <vt:lpstr>Elements of red wines: </vt:lpstr>
      <vt:lpstr>Tannins: (Polyphenolic cmpds.)</vt:lpstr>
      <vt:lpstr>Process: From vine to bottle</vt:lpstr>
      <vt:lpstr>PowerPoint Presentation</vt:lpstr>
      <vt:lpstr>PowerPoint Presentation</vt:lpstr>
      <vt:lpstr>PowerPoint Presentation</vt:lpstr>
      <vt:lpstr>PowerPoint Presentation</vt:lpstr>
      <vt:lpstr>Refractometer</vt:lpstr>
      <vt:lpstr>PowerPoint Presentation</vt:lpstr>
      <vt:lpstr>Avoid clusters with mold, mildew, rot, sunburn, shatter, physical damage, extensive raisining</vt:lpstr>
      <vt:lpstr>PowerPoint Presentation</vt:lpstr>
      <vt:lpstr>Sanitation: clean and sanitize everything that the grapes, juice, or wine will make contact with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Pre-fermentation sulfite addition:</vt:lpstr>
      <vt:lpstr>Potassium Metabisulfite (Powder)</vt:lpstr>
      <vt:lpstr>PMBS additions for must: based on a ton, 1/2-ton, or hLs of must :</vt:lpstr>
      <vt:lpstr>10% stock solution:</vt:lpstr>
      <vt:lpstr>SO2 addition: 10% (5.6%) solution (Winy: Enartis) </vt:lpstr>
      <vt:lpstr>SO2 effervescent form:</vt:lpstr>
      <vt:lpstr>PowerPoint Presentation</vt:lpstr>
      <vt:lpstr>Maceration: </vt:lpstr>
      <vt:lpstr>Cold-soak (skin contact) or maceration:</vt:lpstr>
      <vt:lpstr>PowerPoint Presentation</vt:lpstr>
      <vt:lpstr>PowerPoint Presentation</vt:lpstr>
      <vt:lpstr>Benefits of cold soak?</vt:lpstr>
      <vt:lpstr>Enzymes:</vt:lpstr>
      <vt:lpstr>Fermentation tannins: Ft Rouge Soft, Enartis Tan  Rouge</vt:lpstr>
      <vt:lpstr>Testing: getting a representative juice sample:</vt:lpstr>
      <vt:lpstr>Adjusting acidity: TA (titratable acidity) and pH:  </vt:lpstr>
      <vt:lpstr>PH is freaking important, why is that?</vt:lpstr>
      <vt:lpstr>Adjusting sugar &gt;25°Brix – ‘Watering-back’ </vt:lpstr>
      <vt:lpstr>Fermentation: conventional or walk on the wild side ? </vt:lpstr>
      <vt:lpstr>Pied de cuve</vt:lpstr>
      <vt:lpstr>Fermentation – some tips </vt:lpstr>
      <vt:lpstr>Help the yeast do their work – feed them!</vt:lpstr>
      <vt:lpstr> </vt:lpstr>
      <vt:lpstr>Factors affecting fermentation &amp; outcome:</vt:lpstr>
      <vt:lpstr>Conventional fermentations:</vt:lpstr>
      <vt:lpstr>PowerPoint Presentation</vt:lpstr>
      <vt:lpstr>Fermentation after inoculation: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Fermentation temperature influences fruit flavors, color, and body: </vt:lpstr>
      <vt:lpstr>Punching-down: what’s the point?</vt:lpstr>
      <vt:lpstr>PowerPoint Presentation</vt:lpstr>
      <vt:lpstr>Aerating the must:</vt:lpstr>
      <vt:lpstr>Wineries do ‘pump- overs’, ‘délestage’</vt:lpstr>
      <vt:lpstr>PowerPoint Presentation</vt:lpstr>
      <vt:lpstr>PowerPoint Presentation</vt:lpstr>
      <vt:lpstr>Once the cap settles, you’re done … unless the wine is stuck…. Noooo!</vt:lpstr>
      <vt:lpstr>PowerPoint Presentation</vt:lpstr>
      <vt:lpstr>Hydrometer: measures relative specific gravity or Brix/Balling  Temp °F   spec. grav. correction 50    -  0.5 60    + 0 70    + 1 77    + 2 84    + 3  Ex. If SP is 1.100 and the temp is 84F the correction is .003, so the corrected SG  is 1.103  www.winebusiness.com/calculator/winemaking/calc/67/  A specific gravity of 0.990 to 0.996 is considered dry</vt:lpstr>
      <vt:lpstr>Pressing:</vt:lpstr>
      <vt:lpstr>PowerPoint Presentation</vt:lpstr>
      <vt:lpstr>Seed removal before pressing</vt:lpstr>
      <vt:lpstr>Collecting the free-run and press-run</vt:lpstr>
      <vt:lpstr>PowerPoint Presentation</vt:lpstr>
      <vt:lpstr>Settling: grape solids and yeast</vt:lpstr>
      <vt:lpstr>‘Cake’</vt:lpstr>
      <vt:lpstr>PowerPoint Presentation</vt:lpstr>
      <vt:lpstr>Racking:</vt:lpstr>
      <vt:lpstr>PowerPoint Presentation</vt:lpstr>
      <vt:lpstr>Malolactic conversion:  </vt:lpstr>
      <vt:lpstr>PowerPoint Presentation</vt:lpstr>
      <vt:lpstr>Malolactic conversion:</vt:lpstr>
      <vt:lpstr>Post-MLC:</vt:lpstr>
      <vt:lpstr>Final acid adjustment: </vt:lpstr>
      <vt:lpstr>Current minimum free-SO2 Source: The Australian Wine Research Institute, in their publication Revisiting Sulfur Dioxide Use, based on research by Rankine, 1989. www.winebusiness.com/calculator/winemaking/calc/21/</vt:lpstr>
      <vt:lpstr>Maturation: time to resolve issues:</vt:lpstr>
      <vt:lpstr>Oak barrel alternatives or neutral barrels: </vt:lpstr>
      <vt:lpstr>Topping up and inert gas: </vt:lpstr>
      <vt:lpstr>Racking: clarification and limited O2 exposure:</vt:lpstr>
      <vt:lpstr>PowerPoint Presentation</vt:lpstr>
      <vt:lpstr>PowerPoint Presentation</vt:lpstr>
      <vt:lpstr>SO2 at bottling:</vt:lpstr>
      <vt:lpstr>Enolmatic</vt:lpstr>
      <vt:lpstr>PowerPoint Presentation</vt:lpstr>
      <vt:lpstr>The character of finished wine is  determined by everything that is done or not done along the way…..</vt:lpstr>
      <vt:lpstr>Some parting thoughts: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red wine for home winemakers</dc:title>
  <dc:creator>Bruce Hagen</dc:creator>
  <cp:lastModifiedBy>Gary Alvey</cp:lastModifiedBy>
  <cp:revision>112</cp:revision>
  <dcterms:created xsi:type="dcterms:W3CDTF">2023-11-25T01:02:50Z</dcterms:created>
  <dcterms:modified xsi:type="dcterms:W3CDTF">2024-02-28T23:11:55Z</dcterms:modified>
</cp:coreProperties>
</file>